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57" r:id="rId3"/>
    <p:sldId id="258" r:id="rId4"/>
    <p:sldId id="260" r:id="rId5"/>
    <p:sldId id="269" r:id="rId6"/>
    <p:sldId id="270" r:id="rId7"/>
    <p:sldId id="271" r:id="rId8"/>
    <p:sldId id="272" r:id="rId9"/>
    <p:sldId id="273" r:id="rId10"/>
    <p:sldId id="274" r:id="rId11"/>
    <p:sldId id="275" r:id="rId12"/>
    <p:sldId id="264" r:id="rId13"/>
    <p:sldId id="265" r:id="rId14"/>
    <p:sldId id="266" r:id="rId15"/>
    <p:sldId id="267" r:id="rId16"/>
    <p:sldId id="276" r:id="rId17"/>
    <p:sldId id="277" r:id="rId18"/>
    <p:sldId id="262" r:id="rId19"/>
    <p:sldId id="268" r:id="rId20"/>
    <p:sldId id="263" r:id="rId21"/>
  </p:sldIdLst>
  <p:sldSz cx="18288000" cy="10287000"/>
  <p:notesSz cx="6858000" cy="9144000"/>
  <p:embeddedFontLst>
    <p:embeddedFont>
      <p:font typeface="Century Gothic" panose="020B050202020202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joVYqwyJtnwYmhXeDxRcGTiOVgn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B7D3B99-4072-4367-85C0-600BEA440E48}">
  <a:tblStyle styleId="{BB7D3B99-4072-4367-85C0-600BEA440E48}"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2"/>
  </p:normalViewPr>
  <p:slideViewPr>
    <p:cSldViewPr snapToGrid="0">
      <p:cViewPr varScale="1">
        <p:scale>
          <a:sx n="70" d="100"/>
          <a:sy n="70" d="100"/>
        </p:scale>
        <p:origin x="840" y="2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customschemas.google.com/relationships/presentationmetadata" Target="meta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306D4BB5-A9C5-4AC6-DB8C-A62AFF357AB9}"/>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7321DB99-61AF-4E79-F44E-40484236C26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7DF94A29-F31F-F3C1-FE30-C9E1792EE46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468515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EF1D4093-81DB-1D86-BC01-54B321E7DDCE}"/>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AA1040D2-3980-18E1-7B1F-DFAA4383F45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8921E328-13D0-6FCB-F533-6B9A6D10820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71722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FA7C9187-6B8E-DFB0-ED1B-1F0F01713B10}"/>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C0ECE8D2-9E5B-D04D-CA4A-F3344A09B75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FB8E0FAC-3E20-EEFB-9403-5B625D29C04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8159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ACFFC90C-D11A-593C-B46E-6DE2FFEA652F}"/>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B9D963D8-CD86-BB10-8781-81F1914F06C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1BB36D41-1693-5AC8-AC48-FE695B757A4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360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5F60BFC0-11AB-1250-4A9F-BD4C169FA848}"/>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FEF1C917-2609-24F5-D6B2-21AFEA5EBFF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C640C9DE-3414-3948-14D3-FAD37AC334E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21244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67C0079F-0583-4743-4E3F-FE1A2747ACB9}"/>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44E04449-C0A0-4175-F1A2-7A9FAC6CC34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A0BC24F4-E563-0425-4941-35C2957E8BF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99500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E1F2F53D-3E06-3420-C028-19BE7834E8C7}"/>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067564A5-5A25-944D-CE69-0195B18D44E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D716097F-0D63-9BA1-FFFB-ADB3B2DB02E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44953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43B87D58-103A-13EB-4A7D-1BA988BA8B43}"/>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AA6FCFCC-8D1B-12A2-F577-C8EC0033E76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341F1EB6-DF9C-9033-73CE-BC52B894671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91054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a:extLst>
            <a:ext uri="{FF2B5EF4-FFF2-40B4-BE49-F238E27FC236}">
              <a16:creationId xmlns:a16="http://schemas.microsoft.com/office/drawing/2014/main" id="{6B9E2CCE-B4F0-72ED-8195-5059C2E8C572}"/>
            </a:ext>
          </a:extLst>
        </p:cNvPr>
        <p:cNvGrpSpPr/>
        <p:nvPr/>
      </p:nvGrpSpPr>
      <p:grpSpPr>
        <a:xfrm>
          <a:off x="0" y="0"/>
          <a:ext cx="0" cy="0"/>
          <a:chOff x="0" y="0"/>
          <a:chExt cx="0" cy="0"/>
        </a:xfrm>
      </p:grpSpPr>
      <p:sp>
        <p:nvSpPr>
          <p:cNvPr id="198" name="Google Shape;198;p7:notes">
            <a:extLst>
              <a:ext uri="{FF2B5EF4-FFF2-40B4-BE49-F238E27FC236}">
                <a16:creationId xmlns:a16="http://schemas.microsoft.com/office/drawing/2014/main" id="{2291593C-5069-997D-05DB-C5A92435E94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7:notes">
            <a:extLst>
              <a:ext uri="{FF2B5EF4-FFF2-40B4-BE49-F238E27FC236}">
                <a16:creationId xmlns:a16="http://schemas.microsoft.com/office/drawing/2014/main" id="{E75408D2-04ED-214F-C119-FA74E6A7906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04439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9" name="Google Shape;109;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2" name="Google Shape;21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4" name="Google Shape;13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61CF0B2E-9427-8B51-F7CC-E15D0D54603D}"/>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96DFE7CB-5D0C-84B3-76FD-5C231FAD7E3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BC0CAE54-D0E9-98EC-5100-771A6ABD373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65625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F9A97985-8A99-958E-F65F-53C1A525A28E}"/>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46FC1AB1-5DCF-3C6E-CD5C-078236F9183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4CB4996A-FB03-93E8-022B-59E77DF23F5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11810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66A51F0A-9BC2-47EE-A1CB-7F8C5C4B727C}"/>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791D73BC-1649-35BD-6FF8-F063B636F09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0372110F-965B-45F1-7AC4-E30DAA3A7B3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66764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F9C3FD59-CCC2-4A78-AB29-B319198BB0FA}"/>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E990C151-7F36-9E6C-7F61-9CC2BFC0608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8C9CA514-77C8-05DF-2AB9-99DB240E0D5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4554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a:extLst>
            <a:ext uri="{FF2B5EF4-FFF2-40B4-BE49-F238E27FC236}">
              <a16:creationId xmlns:a16="http://schemas.microsoft.com/office/drawing/2014/main" id="{4C800058-08F1-E50F-C0CC-467D6708857F}"/>
            </a:ext>
          </a:extLst>
        </p:cNvPr>
        <p:cNvGrpSpPr/>
        <p:nvPr/>
      </p:nvGrpSpPr>
      <p:grpSpPr>
        <a:xfrm>
          <a:off x="0" y="0"/>
          <a:ext cx="0" cy="0"/>
          <a:chOff x="0" y="0"/>
          <a:chExt cx="0" cy="0"/>
        </a:xfrm>
      </p:grpSpPr>
      <p:sp>
        <p:nvSpPr>
          <p:cNvPr id="168" name="Google Shape;168;p5:notes">
            <a:extLst>
              <a:ext uri="{FF2B5EF4-FFF2-40B4-BE49-F238E27FC236}">
                <a16:creationId xmlns:a16="http://schemas.microsoft.com/office/drawing/2014/main" id="{001D23C5-C9ED-338E-6BB4-12369299BFB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5:notes">
            <a:extLst>
              <a:ext uri="{FF2B5EF4-FFF2-40B4-BE49-F238E27FC236}">
                <a16:creationId xmlns:a16="http://schemas.microsoft.com/office/drawing/2014/main" id="{4A0E4FB6-AC84-DAFF-D392-E103577558B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9015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9"/>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0"/>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0"/>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8"/>
          <p:cNvSpPr>
            <a:spLocks noGrp="1"/>
          </p:cNvSpPr>
          <p:nvPr>
            <p:ph type="pic" idx="2"/>
          </p:nvPr>
        </p:nvSpPr>
        <p:spPr>
          <a:xfrm>
            <a:off x="1792288" y="612775"/>
            <a:ext cx="5486400" cy="4114800"/>
          </a:xfrm>
          <a:prstGeom prst="rect">
            <a:avLst/>
          </a:prstGeom>
          <a:noFill/>
          <a:ln>
            <a:noFill/>
          </a:ln>
        </p:spPr>
      </p:sp>
      <p:sp>
        <p:nvSpPr>
          <p:cNvPr id="64" name="Google Shape;64;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24.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hyperlink" Target="https://creativecommons.org/licenses/by-nc/4.0/legalcode.en" TargetMode="External"/><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https://maker.robotistan.com/wp-content/uploads/2017/08/voltmeter-300x186.png" TargetMode="Externa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https://maker.robotistan.com/wp-content/uploads/2017/08/ammeter.png" TargetMode="External"/><Relationship Id="rId5" Type="http://schemas.openxmlformats.org/officeDocument/2006/relationships/image" Target="../media/image15.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83"/>
        <p:cNvGrpSpPr/>
        <p:nvPr/>
      </p:nvGrpSpPr>
      <p:grpSpPr>
        <a:xfrm>
          <a:off x="0" y="0"/>
          <a:ext cx="0" cy="0"/>
          <a:chOff x="0" y="0"/>
          <a:chExt cx="0" cy="0"/>
        </a:xfrm>
      </p:grpSpPr>
      <p:grpSp>
        <p:nvGrpSpPr>
          <p:cNvPr id="84" name="Google Shape;84;p1"/>
          <p:cNvGrpSpPr/>
          <p:nvPr/>
        </p:nvGrpSpPr>
        <p:grpSpPr>
          <a:xfrm>
            <a:off x="1644693" y="8959365"/>
            <a:ext cx="17982161" cy="4071419"/>
            <a:chOff x="0" y="-9525"/>
            <a:chExt cx="5559109" cy="1258662"/>
          </a:xfrm>
        </p:grpSpPr>
        <p:sp>
          <p:nvSpPr>
            <p:cNvPr id="85" name="Google Shape;85;p1"/>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87" name="Google Shape;87;p1"/>
          <p:cNvGrpSpPr/>
          <p:nvPr/>
        </p:nvGrpSpPr>
        <p:grpSpPr>
          <a:xfrm>
            <a:off x="-1047171" y="4984823"/>
            <a:ext cx="17982161" cy="3531609"/>
            <a:chOff x="0" y="-9525"/>
            <a:chExt cx="5559109" cy="1091782"/>
          </a:xfrm>
        </p:grpSpPr>
        <p:sp>
          <p:nvSpPr>
            <p:cNvPr id="88" name="Google Shape;88;p1"/>
            <p:cNvSpPr/>
            <p:nvPr/>
          </p:nvSpPr>
          <p:spPr>
            <a:xfrm>
              <a:off x="0" y="0"/>
              <a:ext cx="5559109" cy="1082257"/>
            </a:xfrm>
            <a:custGeom>
              <a:avLst/>
              <a:gdLst/>
              <a:ahLst/>
              <a:cxnLst/>
              <a:rect l="l" t="t" r="r" b="b"/>
              <a:pathLst>
                <a:path w="5559109" h="1082257" extrusionOk="0">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
            <p:cNvSpPr txBox="1"/>
            <p:nvPr/>
          </p:nvSpPr>
          <p:spPr>
            <a:xfrm>
              <a:off x="0" y="-9525"/>
              <a:ext cx="5559109" cy="109178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90" name="Google Shape;90;p1"/>
          <p:cNvGrpSpPr/>
          <p:nvPr/>
        </p:nvGrpSpPr>
        <p:grpSpPr>
          <a:xfrm>
            <a:off x="1644693" y="-307801"/>
            <a:ext cx="18587781" cy="4847185"/>
            <a:chOff x="0" y="-9525"/>
            <a:chExt cx="5746334" cy="1498487"/>
          </a:xfrm>
        </p:grpSpPr>
        <p:sp>
          <p:nvSpPr>
            <p:cNvPr id="91" name="Google Shape;91;p1"/>
            <p:cNvSpPr/>
            <p:nvPr/>
          </p:nvSpPr>
          <p:spPr>
            <a:xfrm>
              <a:off x="0" y="0"/>
              <a:ext cx="5746334" cy="1488962"/>
            </a:xfrm>
            <a:custGeom>
              <a:avLst/>
              <a:gdLst/>
              <a:ahLst/>
              <a:cxnLst/>
              <a:rect l="l" t="t" r="r" b="b"/>
              <a:pathLst>
                <a:path w="5746334" h="1488962" extrusionOk="0">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
            <p:cNvSpPr txBox="1"/>
            <p:nvPr/>
          </p:nvSpPr>
          <p:spPr>
            <a:xfrm>
              <a:off x="0" y="-9525"/>
              <a:ext cx="5746334" cy="1498487"/>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cxnSp>
        <p:nvCxnSpPr>
          <p:cNvPr id="93" name="Google Shape;93;p1"/>
          <p:cNvCxnSpPr/>
          <p:nvPr/>
        </p:nvCxnSpPr>
        <p:spPr>
          <a:xfrm>
            <a:off x="1812732" y="6958684"/>
            <a:ext cx="7579840" cy="0"/>
          </a:xfrm>
          <a:prstGeom prst="straightConnector1">
            <a:avLst/>
          </a:prstGeom>
          <a:noFill/>
          <a:ln w="76200" cap="rnd" cmpd="sng">
            <a:solidFill>
              <a:srgbClr val="FFFFFF"/>
            </a:solidFill>
            <a:prstDash val="solid"/>
            <a:round/>
            <a:headEnd type="none" w="sm" len="sm"/>
            <a:tailEnd type="none" w="sm" len="sm"/>
          </a:ln>
        </p:spPr>
      </p:cxnSp>
      <p:sp>
        <p:nvSpPr>
          <p:cNvPr id="94" name="Google Shape;94;p1"/>
          <p:cNvSpPr txBox="1"/>
          <p:nvPr/>
        </p:nvSpPr>
        <p:spPr>
          <a:xfrm>
            <a:off x="1812732" y="7186190"/>
            <a:ext cx="15695140" cy="938783"/>
          </a:xfrm>
          <a:prstGeom prst="rect">
            <a:avLst/>
          </a:prstGeom>
          <a:noFill/>
          <a:ln>
            <a:noFill/>
          </a:ln>
        </p:spPr>
        <p:txBody>
          <a:bodyPr spcFirstLastPara="1" wrap="square" lIns="0" tIns="0" rIns="0" bIns="0" anchor="t" anchorCtr="0">
            <a:spAutoFit/>
          </a:bodyPr>
          <a:lstStyle/>
          <a:p>
            <a:pPr marL="0" marR="0" lvl="0" indent="0" algn="just" rtl="0">
              <a:lnSpc>
                <a:spcPct val="109989"/>
              </a:lnSpc>
              <a:spcBef>
                <a:spcPts val="0"/>
              </a:spcBef>
              <a:spcAft>
                <a:spcPts val="0"/>
              </a:spcAft>
              <a:buNone/>
            </a:pPr>
            <a:r>
              <a:rPr lang="en-US" sz="5546" b="0" i="0" u="none" strike="noStrike" cap="none" dirty="0">
                <a:solidFill>
                  <a:srgbClr val="0F2D2E"/>
                </a:solidFill>
                <a:latin typeface="Calibri"/>
                <a:ea typeface="Calibri"/>
                <a:cs typeface="Calibri"/>
                <a:sym typeface="Calibri"/>
              </a:rPr>
              <a:t>Integrating Arduino with Academic Subjects</a:t>
            </a:r>
            <a:endParaRPr lang="en-US" dirty="0"/>
          </a:p>
        </p:txBody>
      </p:sp>
      <p:sp>
        <p:nvSpPr>
          <p:cNvPr id="95" name="Google Shape;95;p1"/>
          <p:cNvSpPr txBox="1"/>
          <p:nvPr/>
        </p:nvSpPr>
        <p:spPr>
          <a:xfrm>
            <a:off x="1812732" y="5468870"/>
            <a:ext cx="15695100" cy="1448666"/>
          </a:xfrm>
          <a:prstGeom prst="rect">
            <a:avLst/>
          </a:prstGeom>
          <a:noFill/>
          <a:ln>
            <a:noFill/>
          </a:ln>
        </p:spPr>
        <p:txBody>
          <a:bodyPr spcFirstLastPara="1" wrap="square" lIns="0" tIns="0" rIns="0" bIns="0" anchor="t" anchorCtr="0">
            <a:spAutoFit/>
          </a:bodyPr>
          <a:lstStyle/>
          <a:p>
            <a:pPr marL="0" marR="0" lvl="0" indent="0" algn="just" rtl="0">
              <a:lnSpc>
                <a:spcPct val="110002"/>
              </a:lnSpc>
              <a:spcBef>
                <a:spcPts val="0"/>
              </a:spcBef>
              <a:spcAft>
                <a:spcPts val="0"/>
              </a:spcAft>
              <a:buNone/>
            </a:pPr>
            <a:r>
              <a:rPr lang="en-US" sz="8558" b="0" i="0" u="none" strike="noStrike" cap="none" dirty="0">
                <a:solidFill>
                  <a:srgbClr val="0F2D2E"/>
                </a:solidFill>
                <a:latin typeface="Century Gothic"/>
                <a:ea typeface="Century Gothic"/>
                <a:cs typeface="Century Gothic"/>
                <a:sym typeface="Century Gothic"/>
              </a:rPr>
              <a:t>Section 3 </a:t>
            </a:r>
            <a:endParaRPr dirty="0"/>
          </a:p>
        </p:txBody>
      </p:sp>
      <p:sp>
        <p:nvSpPr>
          <p:cNvPr id="96" name="Google Shape;96;p1"/>
          <p:cNvSpPr/>
          <p:nvPr/>
        </p:nvSpPr>
        <p:spPr>
          <a:xfrm>
            <a:off x="13849129" y="1028700"/>
            <a:ext cx="3248246" cy="714614"/>
          </a:xfrm>
          <a:custGeom>
            <a:avLst/>
            <a:gdLst/>
            <a:ahLst/>
            <a:cxnLst/>
            <a:rect l="l" t="t" r="r" b="b"/>
            <a:pathLst>
              <a:path w="3248246" h="714614" extrusionOk="0">
                <a:moveTo>
                  <a:pt x="0" y="0"/>
                </a:moveTo>
                <a:lnTo>
                  <a:pt x="3248246" y="0"/>
                </a:lnTo>
                <a:lnTo>
                  <a:pt x="3248246" y="714614"/>
                </a:lnTo>
                <a:lnTo>
                  <a:pt x="0" y="714614"/>
                </a:lnTo>
                <a:lnTo>
                  <a:pt x="0" y="0"/>
                </a:lnTo>
                <a:close/>
              </a:path>
            </a:pathLst>
          </a:custGeom>
          <a:blipFill rotWithShape="1">
            <a:blip r:embed="rId3">
              <a:alphaModFix/>
            </a:blip>
            <a:stretch>
              <a:fillRect t="-660" b="-661"/>
            </a:stretch>
          </a:blipFill>
          <a:ln>
            <a:noFill/>
          </a:ln>
        </p:spPr>
        <p:txBody>
          <a:bodyPr/>
          <a:lstStyle/>
          <a:p>
            <a:endParaRPr lang="tr-TR"/>
          </a:p>
        </p:txBody>
      </p:sp>
      <p:sp>
        <p:nvSpPr>
          <p:cNvPr id="97" name="Google Shape;97;p1"/>
          <p:cNvSpPr txBox="1"/>
          <p:nvPr/>
        </p:nvSpPr>
        <p:spPr>
          <a:xfrm>
            <a:off x="13849129" y="1902759"/>
            <a:ext cx="3248246" cy="314128"/>
          </a:xfrm>
          <a:prstGeom prst="rect">
            <a:avLst/>
          </a:prstGeom>
          <a:noFill/>
          <a:ln>
            <a:noFill/>
          </a:ln>
        </p:spPr>
        <p:txBody>
          <a:bodyPr spcFirstLastPara="1" wrap="square" lIns="0" tIns="0" rIns="0" bIns="0" anchor="t" anchorCtr="0">
            <a:spAutoFit/>
          </a:bodyPr>
          <a:lstStyle/>
          <a:p>
            <a:pPr marL="0" marR="0" lvl="0" indent="0" algn="just" rtl="0">
              <a:lnSpc>
                <a:spcPct val="109982"/>
              </a:lnSpc>
              <a:spcBef>
                <a:spcPts val="0"/>
              </a:spcBef>
              <a:spcAft>
                <a:spcPts val="0"/>
              </a:spcAft>
              <a:buNone/>
            </a:pPr>
            <a:r>
              <a:rPr lang="en-US" sz="2234" b="0" i="0" u="none" strike="noStrike" cap="none">
                <a:solidFill>
                  <a:srgbClr val="0F2D2E"/>
                </a:solidFill>
                <a:latin typeface="Century Gothic"/>
                <a:ea typeface="Century Gothic"/>
                <a:cs typeface="Century Gothic"/>
                <a:sym typeface="Century Gothic"/>
              </a:rPr>
              <a:t>Day Month Year</a:t>
            </a:r>
            <a:endParaRPr/>
          </a:p>
        </p:txBody>
      </p:sp>
      <p:sp>
        <p:nvSpPr>
          <p:cNvPr id="98" name="Google Shape;98;p1"/>
          <p:cNvSpPr/>
          <p:nvPr/>
        </p:nvSpPr>
        <p:spPr>
          <a:xfrm>
            <a:off x="2288229" y="9334337"/>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4">
              <a:alphaModFix/>
            </a:blip>
            <a:stretch>
              <a:fillRect/>
            </a:stretch>
          </a:blipFill>
          <a:ln>
            <a:noFill/>
          </a:ln>
        </p:spPr>
        <p:txBody>
          <a:bodyPr/>
          <a:lstStyle/>
          <a:p>
            <a:endParaRPr lang="tr-TR"/>
          </a:p>
        </p:txBody>
      </p:sp>
      <p:sp>
        <p:nvSpPr>
          <p:cNvPr id="99" name="Google Shape;99;p1"/>
          <p:cNvSpPr/>
          <p:nvPr/>
        </p:nvSpPr>
        <p:spPr>
          <a:xfrm>
            <a:off x="8468919" y="9508232"/>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0" name="Google Shape;100;p1"/>
          <p:cNvSpPr/>
          <p:nvPr/>
        </p:nvSpPr>
        <p:spPr>
          <a:xfrm>
            <a:off x="6736443" y="9311482"/>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6">
              <a:alphaModFix/>
            </a:blip>
            <a:stretch>
              <a:fillRect b="-26481"/>
            </a:stretch>
          </a:blipFill>
          <a:ln>
            <a:noFill/>
          </a:ln>
        </p:spPr>
        <p:txBody>
          <a:bodyPr/>
          <a:lstStyle/>
          <a:p>
            <a:endParaRPr lang="tr-TR"/>
          </a:p>
        </p:txBody>
      </p:sp>
      <p:sp>
        <p:nvSpPr>
          <p:cNvPr id="101" name="Google Shape;101;p1"/>
          <p:cNvSpPr/>
          <p:nvPr/>
        </p:nvSpPr>
        <p:spPr>
          <a:xfrm>
            <a:off x="16647789" y="9340040"/>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7">
              <a:alphaModFix/>
            </a:blip>
            <a:stretch>
              <a:fillRect/>
            </a:stretch>
          </a:blipFill>
          <a:ln>
            <a:noFill/>
          </a:ln>
        </p:spPr>
        <p:txBody>
          <a:bodyPr/>
          <a:lstStyle/>
          <a:p>
            <a:endParaRPr lang="tr-TR"/>
          </a:p>
        </p:txBody>
      </p:sp>
      <p:sp>
        <p:nvSpPr>
          <p:cNvPr id="102" name="Google Shape;102;p1"/>
          <p:cNvSpPr/>
          <p:nvPr/>
        </p:nvSpPr>
        <p:spPr>
          <a:xfrm>
            <a:off x="15086784" y="9305793"/>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8">
              <a:alphaModFix/>
            </a:blip>
            <a:stretch>
              <a:fillRect/>
            </a:stretch>
          </a:blipFill>
          <a:ln>
            <a:noFill/>
          </a:ln>
        </p:spPr>
        <p:txBody>
          <a:bodyPr/>
          <a:lstStyle/>
          <a:p>
            <a:endParaRPr lang="tr-TR"/>
          </a:p>
        </p:txBody>
      </p:sp>
      <p:sp>
        <p:nvSpPr>
          <p:cNvPr id="103" name="Google Shape;103;p1"/>
          <p:cNvSpPr/>
          <p:nvPr/>
        </p:nvSpPr>
        <p:spPr>
          <a:xfrm>
            <a:off x="4245223" y="9445918"/>
            <a:ext cx="1838725" cy="671206"/>
          </a:xfrm>
          <a:custGeom>
            <a:avLst/>
            <a:gdLst/>
            <a:ahLst/>
            <a:cxnLst/>
            <a:rect l="l" t="t" r="r" b="b"/>
            <a:pathLst>
              <a:path w="1838725" h="671206" extrusionOk="0">
                <a:moveTo>
                  <a:pt x="0" y="0"/>
                </a:moveTo>
                <a:lnTo>
                  <a:pt x="1838726" y="0"/>
                </a:lnTo>
                <a:lnTo>
                  <a:pt x="1838726" y="671206"/>
                </a:lnTo>
                <a:lnTo>
                  <a:pt x="0" y="671206"/>
                </a:lnTo>
                <a:lnTo>
                  <a:pt x="0" y="0"/>
                </a:lnTo>
                <a:close/>
              </a:path>
            </a:pathLst>
          </a:custGeom>
          <a:blipFill rotWithShape="1">
            <a:blip r:embed="rId9">
              <a:alphaModFix/>
            </a:blip>
            <a:stretch>
              <a:fillRect/>
            </a:stretch>
          </a:blipFill>
          <a:ln>
            <a:noFill/>
          </a:ln>
        </p:spPr>
        <p:txBody>
          <a:bodyPr/>
          <a:lstStyle/>
          <a:p>
            <a:endParaRPr lang="tr-TR"/>
          </a:p>
        </p:txBody>
      </p:sp>
      <p:sp>
        <p:nvSpPr>
          <p:cNvPr id="104" name="Google Shape;104;p1"/>
          <p:cNvSpPr/>
          <p:nvPr/>
        </p:nvSpPr>
        <p:spPr>
          <a:xfrm>
            <a:off x="12961428" y="9198507"/>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10">
              <a:alphaModFix/>
            </a:blip>
            <a:stretch>
              <a:fillRect t="-20270" b="-20271"/>
            </a:stretch>
          </a:blipFill>
          <a:ln>
            <a:noFill/>
          </a:ln>
        </p:spPr>
        <p:txBody>
          <a:bodyPr/>
          <a:lstStyle/>
          <a:p>
            <a:endParaRPr lang="tr-TR"/>
          </a:p>
        </p:txBody>
      </p:sp>
      <p:sp>
        <p:nvSpPr>
          <p:cNvPr id="105" name="Google Shape;105;p1"/>
          <p:cNvSpPr/>
          <p:nvPr/>
        </p:nvSpPr>
        <p:spPr>
          <a:xfrm>
            <a:off x="11154547" y="9388809"/>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1">
              <a:alphaModFix/>
            </a:blip>
            <a:stretch>
              <a:fillRect/>
            </a:stretch>
          </a:blipFill>
          <a:ln>
            <a:noFill/>
          </a:ln>
        </p:spPr>
        <p:txBody>
          <a:bodyPr/>
          <a:lstStyle/>
          <a:p>
            <a:endParaRPr lang="tr-TR"/>
          </a:p>
        </p:txBody>
      </p:sp>
      <p:pic>
        <p:nvPicPr>
          <p:cNvPr id="106" name="Google Shape;106;p1"/>
          <p:cNvPicPr preferRelativeResize="0"/>
          <p:nvPr/>
        </p:nvPicPr>
        <p:blipFill rotWithShape="1">
          <a:blip r:embed="rId12">
            <a:alphaModFix/>
          </a:blip>
          <a:srcRect/>
          <a:stretch/>
        </p:blipFill>
        <p:spPr>
          <a:xfrm>
            <a:off x="1728002" y="137848"/>
            <a:ext cx="4764034" cy="476403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625EE3A5-166D-563E-DD07-F130DADE4E9D}"/>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CE9DECCA-4A0F-723C-A0B2-9B0E8A7973DF}"/>
              </a:ext>
            </a:extLst>
          </p:cNvPr>
          <p:cNvSpPr txBox="1"/>
          <p:nvPr/>
        </p:nvSpPr>
        <p:spPr>
          <a:xfrm>
            <a:off x="1687783" y="3509772"/>
            <a:ext cx="15219976" cy="1221488"/>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Resistance, measured in ohms (</a:t>
            </a:r>
            <a:r>
              <a:rPr lang="el-GR" sz="1800" dirty="0">
                <a:solidFill>
                  <a:srgbClr val="0F2D2E"/>
                </a:solidFill>
                <a:latin typeface="Century Gothic"/>
                <a:ea typeface="Century Gothic"/>
                <a:cs typeface="Century Gothic"/>
                <a:sym typeface="Century Gothic"/>
              </a:rPr>
              <a:t>Ω), </a:t>
            </a:r>
            <a:r>
              <a:rPr lang="en-US" sz="1800" dirty="0">
                <a:solidFill>
                  <a:srgbClr val="0F2D2E"/>
                </a:solidFill>
                <a:latin typeface="Century Gothic"/>
                <a:ea typeface="Century Gothic"/>
                <a:cs typeface="Century Gothic"/>
                <a:sym typeface="Century Gothic"/>
              </a:rPr>
              <a:t>opposes the flow of electric current, similar to narrow pipes restricting water flow. Ohm's Law defines the relationship between voltage (V), current (I), and resistance (R) as:</a:t>
            </a: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𝑉 = 𝐼 × 𝑅</a:t>
            </a:r>
          </a:p>
        </p:txBody>
      </p:sp>
      <p:cxnSp>
        <p:nvCxnSpPr>
          <p:cNvPr id="173" name="Google Shape;173;p5">
            <a:extLst>
              <a:ext uri="{FF2B5EF4-FFF2-40B4-BE49-F238E27FC236}">
                <a16:creationId xmlns:a16="http://schemas.microsoft.com/office/drawing/2014/main" id="{79D8D814-FC8F-20B3-A644-DBDD789E04E8}"/>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98A20014-43CB-F444-41D3-2495F9C54CF2}"/>
              </a:ext>
            </a:extLst>
          </p:cNvPr>
          <p:cNvSpPr txBox="1"/>
          <p:nvPr/>
        </p:nvSpPr>
        <p:spPr>
          <a:xfrm>
            <a:off x="1651914" y="2103698"/>
            <a:ext cx="15291714" cy="99533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4400" dirty="0">
                <a:solidFill>
                  <a:srgbClr val="0F2D2E"/>
                </a:solidFill>
                <a:latin typeface="Century Gothic"/>
                <a:ea typeface="Century Gothic"/>
                <a:cs typeface="Century Gothic"/>
                <a:sym typeface="Century Gothic"/>
              </a:rPr>
              <a:t>Ohm's Law and Resistance</a:t>
            </a:r>
          </a:p>
        </p:txBody>
      </p:sp>
      <p:sp>
        <p:nvSpPr>
          <p:cNvPr id="175" name="Google Shape;175;p5">
            <a:extLst>
              <a:ext uri="{FF2B5EF4-FFF2-40B4-BE49-F238E27FC236}">
                <a16:creationId xmlns:a16="http://schemas.microsoft.com/office/drawing/2014/main" id="{66140C8A-32CB-0FBB-6D5E-6147F7C24332}"/>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C8F989AD-CB14-EE02-D723-8941AFA21288}"/>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C368EFF3-9953-9272-B6E6-10D46580B5B9}"/>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pic>
        <p:nvPicPr>
          <p:cNvPr id="4" name="Resim 3" descr="metin, ekran görüntüsü, iş kartı, yazı tipi içeren bir resim&#10;&#10;Açıklama otomatik olarak oluşturuldu">
            <a:extLst>
              <a:ext uri="{FF2B5EF4-FFF2-40B4-BE49-F238E27FC236}">
                <a16:creationId xmlns:a16="http://schemas.microsoft.com/office/drawing/2014/main" id="{9A6A3F6B-0EFB-347D-3228-F2189F26EBA3}"/>
              </a:ext>
            </a:extLst>
          </p:cNvPr>
          <p:cNvPicPr>
            <a:picLocks noChangeAspect="1"/>
          </p:cNvPicPr>
          <p:nvPr/>
        </p:nvPicPr>
        <p:blipFill>
          <a:blip r:embed="rId5"/>
          <a:stretch>
            <a:fillRect/>
          </a:stretch>
        </p:blipFill>
        <p:spPr>
          <a:xfrm>
            <a:off x="2540859" y="4731260"/>
            <a:ext cx="4454571" cy="3852602"/>
          </a:xfrm>
          <a:prstGeom prst="rect">
            <a:avLst/>
          </a:prstGeom>
        </p:spPr>
      </p:pic>
    </p:spTree>
    <p:extLst>
      <p:ext uri="{BB962C8B-B14F-4D97-AF65-F5344CB8AC3E}">
        <p14:creationId xmlns:p14="http://schemas.microsoft.com/office/powerpoint/2010/main" val="1272730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C3097ED2-8624-FE65-8FC7-07C963BD49A5}"/>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1519AB18-1765-53F2-4E5D-B8630BCC8191}"/>
              </a:ext>
            </a:extLst>
          </p:cNvPr>
          <p:cNvSpPr txBox="1"/>
          <p:nvPr/>
        </p:nvSpPr>
        <p:spPr>
          <a:xfrm>
            <a:off x="1687783" y="3509772"/>
            <a:ext cx="15219976" cy="5293116"/>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Sensors detect physical or environmental changes and convert them into electrical signals, playing a vital role in modern automation and Industry 4.0. They monitor surroundings, process data, and trigger responses in connected systems.</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Examples include:</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Temperature Sensors: Detect temperature changes and output signals based on resistance or voltage variations.</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Light Sensors: Measure light intensity using photodiodes or photoresistors.</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Common types of sensors:</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Distance (Ultrasonic, PIR)</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Force/Weight/Pressure</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Tilt and Magnetic</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Temperature/Humidity/Water Level</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Sound and Light/Color sensors</a:t>
            </a:r>
          </a:p>
        </p:txBody>
      </p:sp>
      <p:cxnSp>
        <p:nvCxnSpPr>
          <p:cNvPr id="173" name="Google Shape;173;p5">
            <a:extLst>
              <a:ext uri="{FF2B5EF4-FFF2-40B4-BE49-F238E27FC236}">
                <a16:creationId xmlns:a16="http://schemas.microsoft.com/office/drawing/2014/main" id="{5594559A-801F-FED2-0A19-EAA4651D7E88}"/>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8C89346F-6AE3-BF0A-FFDD-1664D1A3B090}"/>
              </a:ext>
            </a:extLst>
          </p:cNvPr>
          <p:cNvSpPr txBox="1"/>
          <p:nvPr/>
        </p:nvSpPr>
        <p:spPr>
          <a:xfrm>
            <a:off x="1651914" y="2103698"/>
            <a:ext cx="15291714" cy="99533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4400" dirty="0">
                <a:solidFill>
                  <a:srgbClr val="0F2D2E"/>
                </a:solidFill>
                <a:latin typeface="Century Gothic"/>
                <a:ea typeface="Century Gothic"/>
                <a:cs typeface="Century Gothic"/>
                <a:sym typeface="Century Gothic"/>
              </a:rPr>
              <a:t>Sensors</a:t>
            </a:r>
          </a:p>
        </p:txBody>
      </p:sp>
      <p:sp>
        <p:nvSpPr>
          <p:cNvPr id="175" name="Google Shape;175;p5">
            <a:extLst>
              <a:ext uri="{FF2B5EF4-FFF2-40B4-BE49-F238E27FC236}">
                <a16:creationId xmlns:a16="http://schemas.microsoft.com/office/drawing/2014/main" id="{622781BC-03BE-09E2-DCEF-43EE67B080C1}"/>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5FB3EE8F-52A1-55D6-4050-549CFF000243}"/>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FE854EB9-FF32-2D05-7B18-B61F00361CA7}"/>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spTree>
    <p:extLst>
      <p:ext uri="{BB962C8B-B14F-4D97-AF65-F5344CB8AC3E}">
        <p14:creationId xmlns:p14="http://schemas.microsoft.com/office/powerpoint/2010/main" val="3512023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472C447A-B0FD-C68A-B97F-6B05832A610C}"/>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954D590E-F5C1-3C1F-B1A4-588656683563}"/>
              </a:ext>
            </a:extLst>
          </p:cNvPr>
          <p:cNvSpPr txBox="1"/>
          <p:nvPr/>
        </p:nvSpPr>
        <p:spPr>
          <a:xfrm>
            <a:off x="1687783" y="3509772"/>
            <a:ext cx="15219976" cy="2035814"/>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Technical and social skills students are expected to develop:</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Electronics: Circuit design, component identification</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Programming: Arduino IDE usage, debugging</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Problem Solving: Analyze complex problems and produce solutions</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Communication and Teamwork</a:t>
            </a:r>
            <a:endParaRPr dirty="0"/>
          </a:p>
        </p:txBody>
      </p:sp>
      <p:sp>
        <p:nvSpPr>
          <p:cNvPr id="172" name="Google Shape;172;p5">
            <a:extLst>
              <a:ext uri="{FF2B5EF4-FFF2-40B4-BE49-F238E27FC236}">
                <a16:creationId xmlns:a16="http://schemas.microsoft.com/office/drawing/2014/main" id="{90BDE129-B361-1F32-A495-020A76E711F2}"/>
              </a:ext>
            </a:extLst>
          </p:cNvPr>
          <p:cNvSpPr txBox="1"/>
          <p:nvPr/>
        </p:nvSpPr>
        <p:spPr>
          <a:xfrm>
            <a:off x="1687782" y="1103606"/>
            <a:ext cx="14295929"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cxnSp>
        <p:nvCxnSpPr>
          <p:cNvPr id="173" name="Google Shape;173;p5">
            <a:extLst>
              <a:ext uri="{FF2B5EF4-FFF2-40B4-BE49-F238E27FC236}">
                <a16:creationId xmlns:a16="http://schemas.microsoft.com/office/drawing/2014/main" id="{6D48B810-DE4C-A558-4068-0DD2DC6B5561}"/>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A93C18E6-766B-8A12-602A-8FCBFC6516DA}"/>
              </a:ext>
            </a:extLst>
          </p:cNvPr>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Learning Objectives and Key Skills</a:t>
            </a:r>
            <a:endParaRPr dirty="0"/>
          </a:p>
        </p:txBody>
      </p:sp>
      <p:sp>
        <p:nvSpPr>
          <p:cNvPr id="175" name="Google Shape;175;p5">
            <a:extLst>
              <a:ext uri="{FF2B5EF4-FFF2-40B4-BE49-F238E27FC236}">
                <a16:creationId xmlns:a16="http://schemas.microsoft.com/office/drawing/2014/main" id="{B66ECD74-384E-7E7A-F2AD-DBE26E32DD91}"/>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BD1CD914-260A-D2C7-4BBE-B613957E07B2}"/>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Tree>
    <p:extLst>
      <p:ext uri="{BB962C8B-B14F-4D97-AF65-F5344CB8AC3E}">
        <p14:creationId xmlns:p14="http://schemas.microsoft.com/office/powerpoint/2010/main" val="1734448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C20F1E42-E52E-2F77-2A2F-D84685969D04}"/>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1B800D38-5C7E-39DF-541C-E5306C1E8992}"/>
              </a:ext>
            </a:extLst>
          </p:cNvPr>
          <p:cNvSpPr txBox="1"/>
          <p:nvPr/>
        </p:nvSpPr>
        <p:spPr>
          <a:xfrm>
            <a:off x="1687783" y="3509772"/>
            <a:ext cx="15219976" cy="2442976"/>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Projects:</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Self-Extinguishing Street Light</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Object Detection with Ultrasonic Sensor</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Automatic Door Opening in Fire</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Classroom Temperature and Humidity Measurement</a:t>
            </a: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These projects bring theoretical knowledge together with practice in STEM education.</a:t>
            </a:r>
            <a:endParaRPr dirty="0"/>
          </a:p>
        </p:txBody>
      </p:sp>
      <p:cxnSp>
        <p:nvCxnSpPr>
          <p:cNvPr id="173" name="Google Shape;173;p5">
            <a:extLst>
              <a:ext uri="{FF2B5EF4-FFF2-40B4-BE49-F238E27FC236}">
                <a16:creationId xmlns:a16="http://schemas.microsoft.com/office/drawing/2014/main" id="{DCAA2970-7A4B-23E6-3CE9-94B2F56F3EF4}"/>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2E2934DB-187E-421A-689B-A02B0828E246}"/>
              </a:ext>
            </a:extLst>
          </p:cNvPr>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Sample Projects and Applications</a:t>
            </a:r>
            <a:endParaRPr dirty="0"/>
          </a:p>
        </p:txBody>
      </p:sp>
      <p:sp>
        <p:nvSpPr>
          <p:cNvPr id="175" name="Google Shape;175;p5">
            <a:extLst>
              <a:ext uri="{FF2B5EF4-FFF2-40B4-BE49-F238E27FC236}">
                <a16:creationId xmlns:a16="http://schemas.microsoft.com/office/drawing/2014/main" id="{DE403CEB-D79F-9E13-C013-8197434B4BA2}"/>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04CDFC06-7B8F-99AD-0105-BC3D5D2F874D}"/>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AAACC84F-EAAD-2F60-8414-A9340597FC0B}"/>
              </a:ext>
            </a:extLst>
          </p:cNvPr>
          <p:cNvSpPr txBox="1"/>
          <p:nvPr/>
        </p:nvSpPr>
        <p:spPr>
          <a:xfrm>
            <a:off x="1687782" y="1103606"/>
            <a:ext cx="14295929"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spTree>
    <p:extLst>
      <p:ext uri="{BB962C8B-B14F-4D97-AF65-F5344CB8AC3E}">
        <p14:creationId xmlns:p14="http://schemas.microsoft.com/office/powerpoint/2010/main" val="13610521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8B00D169-19FD-AE29-7E07-5A627E2380D1}"/>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12164F25-D0CF-7EC4-B381-87CBF715C2B5}"/>
              </a:ext>
            </a:extLst>
          </p:cNvPr>
          <p:cNvSpPr txBox="1"/>
          <p:nvPr/>
        </p:nvSpPr>
        <p:spPr>
          <a:xfrm>
            <a:off x="1687783" y="3509772"/>
            <a:ext cx="15219976" cy="1628651"/>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Project-Based Learning Approach:</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Students developing their own projects increases motivation.</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They apply theoretical knowledge while seeking solutions to real-world problems.</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Teachers provide guidance and support student motivation.</a:t>
            </a:r>
            <a:endParaRPr dirty="0"/>
          </a:p>
        </p:txBody>
      </p:sp>
      <p:cxnSp>
        <p:nvCxnSpPr>
          <p:cNvPr id="173" name="Google Shape;173;p5">
            <a:extLst>
              <a:ext uri="{FF2B5EF4-FFF2-40B4-BE49-F238E27FC236}">
                <a16:creationId xmlns:a16="http://schemas.microsoft.com/office/drawing/2014/main" id="{6E5BFE4E-326E-28E3-8E37-3ECD79A2371D}"/>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4E337079-F50A-E3E5-A140-344716993A28}"/>
              </a:ext>
            </a:extLst>
          </p:cNvPr>
          <p:cNvSpPr txBox="1"/>
          <p:nvPr/>
        </p:nvSpPr>
        <p:spPr>
          <a:xfrm>
            <a:off x="1711756" y="2141515"/>
            <a:ext cx="15291714" cy="99533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4400" dirty="0">
                <a:solidFill>
                  <a:srgbClr val="0F2D2E"/>
                </a:solidFill>
                <a:latin typeface="Century Gothic"/>
                <a:ea typeface="Century Gothic"/>
                <a:cs typeface="Century Gothic"/>
                <a:sym typeface="Century Gothic"/>
              </a:rPr>
              <a:t>Methodology and Learning Flow</a:t>
            </a:r>
          </a:p>
        </p:txBody>
      </p:sp>
      <p:sp>
        <p:nvSpPr>
          <p:cNvPr id="175" name="Google Shape;175;p5">
            <a:extLst>
              <a:ext uri="{FF2B5EF4-FFF2-40B4-BE49-F238E27FC236}">
                <a16:creationId xmlns:a16="http://schemas.microsoft.com/office/drawing/2014/main" id="{83AD833F-C318-521A-CC73-56D2C6C9BB64}"/>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811CE1D9-268C-4498-2BF6-63E8EB1F7D34}"/>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7264D684-8198-6E04-4217-3737878E889B}"/>
              </a:ext>
            </a:extLst>
          </p:cNvPr>
          <p:cNvSpPr txBox="1"/>
          <p:nvPr/>
        </p:nvSpPr>
        <p:spPr>
          <a:xfrm>
            <a:off x="1687782" y="1103606"/>
            <a:ext cx="14295929"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spTree>
    <p:extLst>
      <p:ext uri="{BB962C8B-B14F-4D97-AF65-F5344CB8AC3E}">
        <p14:creationId xmlns:p14="http://schemas.microsoft.com/office/powerpoint/2010/main" val="3318852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5D03D71F-52A3-EB54-1D83-76CAC53CE568}"/>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949C7805-6920-BD9F-5D7B-0CD8607E4F59}"/>
              </a:ext>
            </a:extLst>
          </p:cNvPr>
          <p:cNvSpPr txBox="1"/>
          <p:nvPr/>
        </p:nvSpPr>
        <p:spPr>
          <a:xfrm>
            <a:off x="1687783" y="3509772"/>
            <a:ext cx="15219976" cy="2035814"/>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Basic materials used in projects:</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Arduino cards (UNO, Nano etc.)</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Sensors (LDR, Ultrasonic, DHT11 etc.)</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Breadboard, jumper cables, resistors</a:t>
            </a:r>
          </a:p>
          <a:p>
            <a:pPr marL="285750" marR="0" lvl="0" indent="-285750" algn="just" rtl="0">
              <a:lnSpc>
                <a:spcPct val="147000"/>
              </a:lnSpc>
              <a:spcBef>
                <a:spcPts val="0"/>
              </a:spcBef>
              <a:spcAft>
                <a:spcPts val="0"/>
              </a:spcAft>
              <a:buFont typeface="Arial" panose="020B0604020202020204" pitchFamily="34" charset="0"/>
              <a:buChar char="•"/>
            </a:pPr>
            <a:r>
              <a:rPr lang="en-US" sz="1800" dirty="0">
                <a:solidFill>
                  <a:srgbClr val="0F2D2E"/>
                </a:solidFill>
                <a:latin typeface="Century Gothic"/>
                <a:ea typeface="Century Gothic"/>
                <a:cs typeface="Century Gothic"/>
                <a:sym typeface="Century Gothic"/>
              </a:rPr>
              <a:t>Educational environment: Laboratory or classroom setup, computers.</a:t>
            </a:r>
            <a:endParaRPr dirty="0"/>
          </a:p>
        </p:txBody>
      </p:sp>
      <p:cxnSp>
        <p:nvCxnSpPr>
          <p:cNvPr id="173" name="Google Shape;173;p5">
            <a:extLst>
              <a:ext uri="{FF2B5EF4-FFF2-40B4-BE49-F238E27FC236}">
                <a16:creationId xmlns:a16="http://schemas.microsoft.com/office/drawing/2014/main" id="{1299F074-1EB5-6604-5563-59E3310874CA}"/>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4D8E4062-59E3-3137-48B3-C39ADD99C689}"/>
              </a:ext>
            </a:extLst>
          </p:cNvPr>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Resources and Materials</a:t>
            </a:r>
            <a:endParaRPr dirty="0"/>
          </a:p>
        </p:txBody>
      </p:sp>
      <p:sp>
        <p:nvSpPr>
          <p:cNvPr id="175" name="Google Shape;175;p5">
            <a:extLst>
              <a:ext uri="{FF2B5EF4-FFF2-40B4-BE49-F238E27FC236}">
                <a16:creationId xmlns:a16="http://schemas.microsoft.com/office/drawing/2014/main" id="{3E84ADE8-76A7-67CB-FEDA-CB24D9638D86}"/>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C09AC3C1-2C7A-EE08-D7C2-DC4973DE938D}"/>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DC8D06EF-3532-D6DD-86D5-29BD64F3DF72}"/>
              </a:ext>
            </a:extLst>
          </p:cNvPr>
          <p:cNvSpPr txBox="1"/>
          <p:nvPr/>
        </p:nvSpPr>
        <p:spPr>
          <a:xfrm>
            <a:off x="1687782" y="1103606"/>
            <a:ext cx="14295929"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spTree>
    <p:extLst>
      <p:ext uri="{BB962C8B-B14F-4D97-AF65-F5344CB8AC3E}">
        <p14:creationId xmlns:p14="http://schemas.microsoft.com/office/powerpoint/2010/main" val="1086494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00">
          <a:extLst>
            <a:ext uri="{FF2B5EF4-FFF2-40B4-BE49-F238E27FC236}">
              <a16:creationId xmlns:a16="http://schemas.microsoft.com/office/drawing/2014/main" id="{A85B1FBE-C3BE-9594-6C03-9EED59E9D4DD}"/>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6234A6CF-AAC7-1596-D442-1AD11769DE83}"/>
              </a:ext>
            </a:extLst>
          </p:cNvPr>
          <p:cNvGrpSpPr/>
          <p:nvPr/>
        </p:nvGrpSpPr>
        <p:grpSpPr>
          <a:xfrm>
            <a:off x="-653516" y="1556412"/>
            <a:ext cx="20370072" cy="7386415"/>
            <a:chOff x="0" y="0"/>
            <a:chExt cx="5364957" cy="1585039"/>
          </a:xfrm>
        </p:grpSpPr>
        <p:sp>
          <p:nvSpPr>
            <p:cNvPr id="202" name="Google Shape;202;p7">
              <a:extLst>
                <a:ext uri="{FF2B5EF4-FFF2-40B4-BE49-F238E27FC236}">
                  <a16:creationId xmlns:a16="http://schemas.microsoft.com/office/drawing/2014/main" id="{89BCE094-9AEA-048A-CC84-EC810E423637}"/>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815D1C1E-78A4-B2E5-737E-0F33190171EA}"/>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9CAC9B0D-0F0B-CB3A-B261-CA8DF9942629}"/>
              </a:ext>
            </a:extLst>
          </p:cNvPr>
          <p:cNvSpPr txBox="1"/>
          <p:nvPr/>
        </p:nvSpPr>
        <p:spPr>
          <a:xfrm>
            <a:off x="-653516" y="2835099"/>
            <a:ext cx="8134432" cy="2443105"/>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Hands On Application-1</a:t>
            </a:r>
          </a:p>
          <a:p>
            <a:pPr marL="0" marR="0" lvl="0" indent="0" algn="r" rtl="0">
              <a:lnSpc>
                <a:spcPct val="147020"/>
              </a:lnSpc>
              <a:spcBef>
                <a:spcPts val="0"/>
              </a:spcBef>
              <a:spcAft>
                <a:spcPts val="0"/>
              </a:spcAft>
              <a:buNone/>
            </a:pPr>
            <a:endParaRPr lang="en-US" sz="5400" dirty="0" err="1">
              <a:solidFill>
                <a:srgbClr val="0F2D2E"/>
              </a:solidFill>
              <a:latin typeface="Century Gothic"/>
              <a:ea typeface="Century Gothic"/>
              <a:cs typeface="Century Gothic"/>
              <a:sym typeface="Century Gothic"/>
            </a:endParaRPr>
          </a:p>
        </p:txBody>
      </p:sp>
      <p:sp>
        <p:nvSpPr>
          <p:cNvPr id="205" name="Google Shape;205;p7">
            <a:extLst>
              <a:ext uri="{FF2B5EF4-FFF2-40B4-BE49-F238E27FC236}">
                <a16:creationId xmlns:a16="http://schemas.microsoft.com/office/drawing/2014/main" id="{2D4E3CFA-DB7F-BF0D-DB21-5547915CCB03}"/>
              </a:ext>
            </a:extLst>
          </p:cNvPr>
          <p:cNvSpPr txBox="1"/>
          <p:nvPr/>
        </p:nvSpPr>
        <p:spPr>
          <a:xfrm>
            <a:off x="8289663" y="2835099"/>
            <a:ext cx="10991088" cy="2600392"/>
          </a:xfrm>
          <a:prstGeom prst="rect">
            <a:avLst/>
          </a:prstGeom>
          <a:noFill/>
          <a:ln>
            <a:noFill/>
          </a:ln>
        </p:spPr>
        <p:txBody>
          <a:bodyPr spcFirstLastPara="1" wrap="square" lIns="0" tIns="0" rIns="0" bIns="0" anchor="t" anchorCtr="0">
            <a:spAutoFit/>
          </a:bodyPr>
          <a:lstStyle/>
          <a:p>
            <a:pPr marL="0" marR="0" lvl="0" indent="0" algn="l" rtl="0">
              <a:lnSpc>
                <a:spcPct val="147020"/>
              </a:lnSpc>
              <a:spcBef>
                <a:spcPts val="0"/>
              </a:spcBef>
              <a:spcAft>
                <a:spcPts val="0"/>
              </a:spcAft>
              <a:buNone/>
            </a:pPr>
            <a:r>
              <a:rPr lang="en-US" sz="2299" dirty="0">
                <a:solidFill>
                  <a:srgbClr val="0F2D2E"/>
                </a:solidFill>
                <a:latin typeface="Century Gothic"/>
                <a:ea typeface="Century Gothic"/>
                <a:cs typeface="Century Gothic"/>
                <a:sym typeface="Century Gothic"/>
              </a:rPr>
              <a:t>Project Name: Self-Extinguishing Street Lamp In The Dark</a:t>
            </a:r>
          </a:p>
          <a:p>
            <a:pPr marL="0" marR="0" lvl="0" indent="0" algn="l" rtl="0">
              <a:lnSpc>
                <a:spcPct val="147020"/>
              </a:lnSpc>
              <a:spcBef>
                <a:spcPts val="0"/>
              </a:spcBef>
              <a:spcAft>
                <a:spcPts val="0"/>
              </a:spcAft>
              <a:buNone/>
            </a:pPr>
            <a:r>
              <a:rPr lang="en-US" sz="2299" dirty="0">
                <a:solidFill>
                  <a:srgbClr val="0F2D2E"/>
                </a:solidFill>
                <a:latin typeface="Century Gothic"/>
                <a:ea typeface="Century Gothic"/>
                <a:cs typeface="Century Gothic"/>
                <a:sym typeface="Century Gothic"/>
              </a:rPr>
              <a:t>Description: In this project, we measure the light level using the light-sensitive LDR sensor and apply an LED that automatically lights up in a dark environment. </a:t>
            </a:r>
          </a:p>
          <a:p>
            <a:pPr marL="0" marR="0" lvl="0" indent="0" algn="l" rtl="0">
              <a:lnSpc>
                <a:spcPct val="147020"/>
              </a:lnSpc>
              <a:spcBef>
                <a:spcPts val="0"/>
              </a:spcBef>
              <a:spcAft>
                <a:spcPts val="0"/>
              </a:spcAft>
              <a:buNone/>
            </a:pPr>
            <a:endParaRPr lang="en-US" sz="2299" dirty="0">
              <a:solidFill>
                <a:srgbClr val="0F2D2E"/>
              </a:solidFill>
              <a:latin typeface="Century Gothic"/>
              <a:ea typeface="Century Gothic"/>
              <a:cs typeface="Century Gothic"/>
              <a:sym typeface="Century Gothic"/>
            </a:endParaRPr>
          </a:p>
        </p:txBody>
      </p:sp>
      <p:cxnSp>
        <p:nvCxnSpPr>
          <p:cNvPr id="207" name="Google Shape;207;p7">
            <a:extLst>
              <a:ext uri="{FF2B5EF4-FFF2-40B4-BE49-F238E27FC236}">
                <a16:creationId xmlns:a16="http://schemas.microsoft.com/office/drawing/2014/main" id="{0D17514E-E25F-9C56-D2CC-6582320F21FF}"/>
              </a:ext>
            </a:extLst>
          </p:cNvPr>
          <p:cNvCxnSpPr/>
          <p:nvPr/>
        </p:nvCxnSpPr>
        <p:spPr>
          <a:xfrm rot="10800000">
            <a:off x="-7578279" y="4126280"/>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D0DAECA0-7CA8-D128-1A8A-8FA9E3FD1A52}"/>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0FB3A042-2DB4-63F1-D588-F75D3E614D2C}"/>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pic>
        <p:nvPicPr>
          <p:cNvPr id="2" name="Resim 1" descr="electronic engineering, text, circuit, a picture with an electronic component&#10;&#10;Description automatically generated">
            <a:extLst>
              <a:ext uri="{FF2B5EF4-FFF2-40B4-BE49-F238E27FC236}">
                <a16:creationId xmlns:a16="http://schemas.microsoft.com/office/drawing/2014/main" id="{E223016B-A22E-FE43-2CBD-61B64AA0F8B4}"/>
              </a:ext>
            </a:extLst>
          </p:cNvPr>
          <p:cNvPicPr>
            <a:picLocks noChangeAspect="1"/>
          </p:cNvPicPr>
          <p:nvPr/>
        </p:nvPicPr>
        <p:blipFill>
          <a:blip r:embed="rId5"/>
          <a:stretch>
            <a:fillRect/>
          </a:stretch>
        </p:blipFill>
        <p:spPr>
          <a:xfrm>
            <a:off x="8331438" y="5143500"/>
            <a:ext cx="8807061" cy="35984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Resim 2" descr="metin, ekran görüntüsü, yazı tipi, logo içeren bir resim&#10;&#10;Açıklama otomatik olarak oluşturuldu">
            <a:extLst>
              <a:ext uri="{FF2B5EF4-FFF2-40B4-BE49-F238E27FC236}">
                <a16:creationId xmlns:a16="http://schemas.microsoft.com/office/drawing/2014/main" id="{3FB82338-9EC4-A44C-0F97-BE1F4BA30EF5}"/>
              </a:ext>
            </a:extLst>
          </p:cNvPr>
          <p:cNvPicPr>
            <a:picLocks noChangeAspect="1"/>
          </p:cNvPicPr>
          <p:nvPr/>
        </p:nvPicPr>
        <p:blipFill>
          <a:blip r:embed="rId6"/>
          <a:stretch>
            <a:fillRect/>
          </a:stretch>
        </p:blipFill>
        <p:spPr>
          <a:xfrm>
            <a:off x="2731348" y="4309329"/>
            <a:ext cx="4749568" cy="44504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81898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0">
          <a:extLst>
            <a:ext uri="{FF2B5EF4-FFF2-40B4-BE49-F238E27FC236}">
              <a16:creationId xmlns:a16="http://schemas.microsoft.com/office/drawing/2014/main" id="{A58C70B5-54BB-B1DE-3BBC-595884D21ADD}"/>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C13965BD-EACD-63E3-AB34-FB581F469D33}"/>
              </a:ext>
            </a:extLst>
          </p:cNvPr>
          <p:cNvGrpSpPr/>
          <p:nvPr/>
        </p:nvGrpSpPr>
        <p:grpSpPr>
          <a:xfrm>
            <a:off x="-653516" y="1556412"/>
            <a:ext cx="20370072" cy="7386415"/>
            <a:chOff x="0" y="0"/>
            <a:chExt cx="5364957" cy="1585039"/>
          </a:xfrm>
        </p:grpSpPr>
        <p:sp>
          <p:nvSpPr>
            <p:cNvPr id="202" name="Google Shape;202;p7">
              <a:extLst>
                <a:ext uri="{FF2B5EF4-FFF2-40B4-BE49-F238E27FC236}">
                  <a16:creationId xmlns:a16="http://schemas.microsoft.com/office/drawing/2014/main" id="{19B9677F-A69B-0DB9-7C69-34681C0FE993}"/>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2C72A820-85EE-8A74-CBE7-1F2651CA939E}"/>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53B92338-73F3-1C49-D8F2-86575360033A}"/>
              </a:ext>
            </a:extLst>
          </p:cNvPr>
          <p:cNvSpPr txBox="1"/>
          <p:nvPr/>
        </p:nvSpPr>
        <p:spPr>
          <a:xfrm>
            <a:off x="-653516" y="2835099"/>
            <a:ext cx="8134432" cy="2443105"/>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Hands On Application-2</a:t>
            </a:r>
          </a:p>
          <a:p>
            <a:pPr marL="0" marR="0" lvl="0" indent="0" algn="r" rtl="0">
              <a:lnSpc>
                <a:spcPct val="147020"/>
              </a:lnSpc>
              <a:spcBef>
                <a:spcPts val="0"/>
              </a:spcBef>
              <a:spcAft>
                <a:spcPts val="0"/>
              </a:spcAft>
              <a:buNone/>
            </a:pPr>
            <a:endParaRPr lang="en-US" sz="5400" dirty="0" err="1">
              <a:solidFill>
                <a:srgbClr val="0F2D2E"/>
              </a:solidFill>
              <a:latin typeface="Century Gothic"/>
              <a:ea typeface="Century Gothic"/>
              <a:cs typeface="Century Gothic"/>
              <a:sym typeface="Century Gothic"/>
            </a:endParaRPr>
          </a:p>
        </p:txBody>
      </p:sp>
      <p:sp>
        <p:nvSpPr>
          <p:cNvPr id="205" name="Google Shape;205;p7">
            <a:extLst>
              <a:ext uri="{FF2B5EF4-FFF2-40B4-BE49-F238E27FC236}">
                <a16:creationId xmlns:a16="http://schemas.microsoft.com/office/drawing/2014/main" id="{9D3FB019-F9D6-587B-1167-058460F38DA8}"/>
              </a:ext>
            </a:extLst>
          </p:cNvPr>
          <p:cNvSpPr txBox="1"/>
          <p:nvPr/>
        </p:nvSpPr>
        <p:spPr>
          <a:xfrm>
            <a:off x="8289663" y="2835099"/>
            <a:ext cx="10991088" cy="2600392"/>
          </a:xfrm>
          <a:prstGeom prst="rect">
            <a:avLst/>
          </a:prstGeom>
          <a:noFill/>
          <a:ln>
            <a:noFill/>
          </a:ln>
        </p:spPr>
        <p:txBody>
          <a:bodyPr spcFirstLastPara="1" wrap="square" lIns="0" tIns="0" rIns="0" bIns="0" anchor="t" anchorCtr="0">
            <a:spAutoFit/>
          </a:bodyPr>
          <a:lstStyle/>
          <a:p>
            <a:pPr marL="0" marR="0" lvl="0" indent="0" algn="l" rtl="0">
              <a:lnSpc>
                <a:spcPct val="147020"/>
              </a:lnSpc>
              <a:spcBef>
                <a:spcPts val="0"/>
              </a:spcBef>
              <a:spcAft>
                <a:spcPts val="0"/>
              </a:spcAft>
              <a:buNone/>
            </a:pPr>
            <a:r>
              <a:rPr lang="en-US" sz="2299" dirty="0">
                <a:solidFill>
                  <a:srgbClr val="0F2D2E"/>
                </a:solidFill>
                <a:latin typeface="Century Gothic"/>
                <a:ea typeface="Century Gothic"/>
                <a:cs typeface="Century Gothic"/>
                <a:sym typeface="Century Gothic"/>
              </a:rPr>
              <a:t>Project Name: Object Detection with Ultrasonic Distance Sensor</a:t>
            </a:r>
          </a:p>
          <a:p>
            <a:pPr marL="0" marR="0" lvl="0" indent="0" algn="l" rtl="0">
              <a:lnSpc>
                <a:spcPct val="147020"/>
              </a:lnSpc>
              <a:spcBef>
                <a:spcPts val="0"/>
              </a:spcBef>
              <a:spcAft>
                <a:spcPts val="0"/>
              </a:spcAft>
              <a:buNone/>
            </a:pPr>
            <a:r>
              <a:rPr lang="en-US" sz="2299" dirty="0">
                <a:solidFill>
                  <a:srgbClr val="0F2D2E"/>
                </a:solidFill>
                <a:latin typeface="Century Gothic"/>
                <a:ea typeface="Century Gothic"/>
                <a:cs typeface="Century Gothic"/>
                <a:sym typeface="Century Gothic"/>
              </a:rPr>
              <a:t>Description: We make an object-sensing circuit using an Arduino UNO board and an ultrasonic sensor.</a:t>
            </a:r>
          </a:p>
          <a:p>
            <a:pPr marL="0" marR="0" lvl="0" indent="0" algn="l" rtl="0">
              <a:lnSpc>
                <a:spcPct val="147020"/>
              </a:lnSpc>
              <a:spcBef>
                <a:spcPts val="0"/>
              </a:spcBef>
              <a:spcAft>
                <a:spcPts val="0"/>
              </a:spcAft>
              <a:buNone/>
            </a:pPr>
            <a:endParaRPr lang="en-US" sz="2299" dirty="0">
              <a:solidFill>
                <a:srgbClr val="0F2D2E"/>
              </a:solidFill>
              <a:latin typeface="Century Gothic"/>
              <a:ea typeface="Century Gothic"/>
              <a:cs typeface="Century Gothic"/>
              <a:sym typeface="Century Gothic"/>
            </a:endParaRPr>
          </a:p>
          <a:p>
            <a:pPr marL="0" marR="0" lvl="0" indent="0" algn="l" rtl="0">
              <a:lnSpc>
                <a:spcPct val="147020"/>
              </a:lnSpc>
              <a:spcBef>
                <a:spcPts val="0"/>
              </a:spcBef>
              <a:spcAft>
                <a:spcPts val="0"/>
              </a:spcAft>
              <a:buNone/>
            </a:pPr>
            <a:endParaRPr lang="en-US" sz="2299" dirty="0">
              <a:solidFill>
                <a:srgbClr val="0F2D2E"/>
              </a:solidFill>
              <a:latin typeface="Century Gothic"/>
              <a:ea typeface="Century Gothic"/>
              <a:cs typeface="Century Gothic"/>
              <a:sym typeface="Century Gothic"/>
            </a:endParaRPr>
          </a:p>
        </p:txBody>
      </p:sp>
      <p:cxnSp>
        <p:nvCxnSpPr>
          <p:cNvPr id="207" name="Google Shape;207;p7">
            <a:extLst>
              <a:ext uri="{FF2B5EF4-FFF2-40B4-BE49-F238E27FC236}">
                <a16:creationId xmlns:a16="http://schemas.microsoft.com/office/drawing/2014/main" id="{21DD3D34-6A2D-4196-7D11-7DC732838B77}"/>
              </a:ext>
            </a:extLst>
          </p:cNvPr>
          <p:cNvCxnSpPr/>
          <p:nvPr/>
        </p:nvCxnSpPr>
        <p:spPr>
          <a:xfrm rot="10800000">
            <a:off x="-7578279" y="4126280"/>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EF2BE3CC-C5C1-6445-4532-72EEDF1EA146}"/>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67EECEFF-E5B8-8D3B-5919-42B8056DCE48}"/>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pic>
        <p:nvPicPr>
          <p:cNvPr id="4" name="Resim 3" descr="electronic hardware, electronic engineering, circuit, a picture with a circuit component&#10;&#10;Description automatically generated">
            <a:extLst>
              <a:ext uri="{FF2B5EF4-FFF2-40B4-BE49-F238E27FC236}">
                <a16:creationId xmlns:a16="http://schemas.microsoft.com/office/drawing/2014/main" id="{BB7E8176-6B05-6D15-450D-5A4210D714D3}"/>
              </a:ext>
            </a:extLst>
          </p:cNvPr>
          <p:cNvPicPr>
            <a:picLocks noChangeAspect="1"/>
          </p:cNvPicPr>
          <p:nvPr/>
        </p:nvPicPr>
        <p:blipFill>
          <a:blip r:embed="rId5"/>
          <a:stretch>
            <a:fillRect/>
          </a:stretch>
        </p:blipFill>
        <p:spPr>
          <a:xfrm>
            <a:off x="8335756" y="4689724"/>
            <a:ext cx="7742444" cy="40389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Resim 4" descr="An image with text, screenshot, operating system, software&#10;&#10;Description automatically generated">
            <a:extLst>
              <a:ext uri="{FF2B5EF4-FFF2-40B4-BE49-F238E27FC236}">
                <a16:creationId xmlns:a16="http://schemas.microsoft.com/office/drawing/2014/main" id="{B21A9AAA-185C-E6B2-F224-B9787B5C3057}"/>
              </a:ext>
            </a:extLst>
          </p:cNvPr>
          <p:cNvPicPr>
            <a:picLocks noChangeAspect="1"/>
          </p:cNvPicPr>
          <p:nvPr/>
        </p:nvPicPr>
        <p:blipFill>
          <a:blip r:embed="rId6"/>
          <a:stretch>
            <a:fillRect/>
          </a:stretch>
        </p:blipFill>
        <p:spPr>
          <a:xfrm>
            <a:off x="781842" y="4393386"/>
            <a:ext cx="6674658" cy="43371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07477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00"/>
        <p:cNvGrpSpPr/>
        <p:nvPr/>
      </p:nvGrpSpPr>
      <p:grpSpPr>
        <a:xfrm>
          <a:off x="0" y="0"/>
          <a:ext cx="0" cy="0"/>
          <a:chOff x="0" y="0"/>
          <a:chExt cx="0" cy="0"/>
        </a:xfrm>
      </p:grpSpPr>
      <p:grpSp>
        <p:nvGrpSpPr>
          <p:cNvPr id="201" name="Google Shape;201;p7"/>
          <p:cNvGrpSpPr/>
          <p:nvPr/>
        </p:nvGrpSpPr>
        <p:grpSpPr>
          <a:xfrm>
            <a:off x="-690092" y="2372147"/>
            <a:ext cx="20370072" cy="6018193"/>
            <a:chOff x="0" y="0"/>
            <a:chExt cx="5364957" cy="1585039"/>
          </a:xfrm>
        </p:grpSpPr>
        <p:sp>
          <p:nvSpPr>
            <p:cNvPr id="202" name="Google Shape;202;p7"/>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p:cNvSpPr txBox="1"/>
          <p:nvPr/>
        </p:nvSpPr>
        <p:spPr>
          <a:xfrm>
            <a:off x="1346762" y="4311948"/>
            <a:ext cx="654367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a:solidFill>
                  <a:srgbClr val="0F2D2E"/>
                </a:solidFill>
                <a:latin typeface="Century Gothic"/>
                <a:ea typeface="Century Gothic"/>
                <a:cs typeface="Century Gothic"/>
                <a:sym typeface="Century Gothic"/>
              </a:rPr>
              <a:t>Assessment</a:t>
            </a:r>
          </a:p>
        </p:txBody>
      </p:sp>
      <p:sp>
        <p:nvSpPr>
          <p:cNvPr id="205" name="Google Shape;205;p7"/>
          <p:cNvSpPr txBox="1"/>
          <p:nvPr/>
        </p:nvSpPr>
        <p:spPr>
          <a:xfrm>
            <a:off x="9144000" y="3434715"/>
            <a:ext cx="8284464" cy="2080313"/>
          </a:xfrm>
          <a:prstGeom prst="rect">
            <a:avLst/>
          </a:prstGeom>
          <a:noFill/>
          <a:ln>
            <a:noFill/>
          </a:ln>
        </p:spPr>
        <p:txBody>
          <a:bodyPr spcFirstLastPara="1" wrap="square" lIns="0" tIns="0" rIns="0" bIns="0" anchor="t" anchorCtr="0">
            <a:spAutoFit/>
          </a:bodyPr>
          <a:lstStyle/>
          <a:p>
            <a:pPr marL="0" marR="0" lvl="0" indent="0" algn="l" rtl="0">
              <a:lnSpc>
                <a:spcPct val="147020"/>
              </a:lnSpc>
              <a:spcBef>
                <a:spcPts val="0"/>
              </a:spcBef>
              <a:spcAft>
                <a:spcPts val="0"/>
              </a:spcAft>
              <a:buNone/>
            </a:pPr>
            <a:r>
              <a:rPr lang="en-US" sz="2299" dirty="0">
                <a:solidFill>
                  <a:srgbClr val="0F2D2E"/>
                </a:solidFill>
                <a:latin typeface="Century Gothic"/>
                <a:ea typeface="Century Gothic"/>
                <a:cs typeface="Century Gothic"/>
                <a:sym typeface="Century Gothic"/>
              </a:rPr>
              <a:t>Sample questions to measure students' skills:</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Ohm's Law: What relationship does the formula V = I * R express?</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Which sensor is used in distance measurement?</a:t>
            </a:r>
          </a:p>
        </p:txBody>
      </p:sp>
      <p:cxnSp>
        <p:nvCxnSpPr>
          <p:cNvPr id="207" name="Google Shape;207;p7"/>
          <p:cNvCxnSpPr/>
          <p:nvPr/>
        </p:nvCxnSpPr>
        <p:spPr>
          <a:xfrm rot="10800000">
            <a:off x="-7266123" y="5614472"/>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p:cNvPicPr preferRelativeResize="0"/>
          <p:nvPr/>
        </p:nvPicPr>
        <p:blipFill rotWithShape="1">
          <a:blip r:embed="rId4">
            <a:alphaModFix/>
          </a:blip>
          <a:srcRect/>
          <a:stretch/>
        </p:blipFill>
        <p:spPr>
          <a:xfrm>
            <a:off x="16078200" y="-71701"/>
            <a:ext cx="2429920" cy="2429920"/>
          </a:xfrm>
          <a:prstGeom prst="rect">
            <a:avLst/>
          </a:prstGeom>
          <a:noFill/>
          <a:ln>
            <a:noFill/>
          </a:ln>
        </p:spPr>
      </p:pic>
      <p:sp>
        <p:nvSpPr>
          <p:cNvPr id="2" name="Google Shape;206;p7">
            <a:extLst>
              <a:ext uri="{FF2B5EF4-FFF2-40B4-BE49-F238E27FC236}">
                <a16:creationId xmlns:a16="http://schemas.microsoft.com/office/drawing/2014/main" id="{D04A1223-2A0B-3C08-C105-3AE1CA31E597}"/>
              </a:ext>
            </a:extLst>
          </p:cNvPr>
          <p:cNvSpPr txBox="1"/>
          <p:nvPr/>
        </p:nvSpPr>
        <p:spPr>
          <a:xfrm>
            <a:off x="1346762" y="3588907"/>
            <a:ext cx="6543672" cy="1119794"/>
          </a:xfrm>
          <a:prstGeom prst="rect">
            <a:avLst/>
          </a:prstGeom>
          <a:noFill/>
          <a:ln>
            <a:noFill/>
          </a:ln>
        </p:spPr>
        <p:txBody>
          <a:bodyPr spcFirstLastPara="1" wrap="square" lIns="0" tIns="0" rIns="0" bIns="0" anchor="t" anchorCtr="0">
            <a:spAutoFit/>
          </a:bodyPr>
          <a:lstStyle/>
          <a:p>
            <a:pPr marL="0" marR="0" lvl="0" indent="0" algn="r" rtl="0">
              <a:lnSpc>
                <a:spcPct val="109992"/>
              </a:lnSpc>
              <a:spcBef>
                <a:spcPts val="0"/>
              </a:spcBef>
              <a:spcAft>
                <a:spcPts val="0"/>
              </a:spcAft>
              <a:buNone/>
            </a:pPr>
            <a:r>
              <a:rPr lang="en-US" sz="6615" dirty="0">
                <a:solidFill>
                  <a:srgbClr val="0F2D2E"/>
                </a:solidFill>
                <a:latin typeface="Century Gothic"/>
                <a:ea typeface="Century Gothic"/>
                <a:cs typeface="Century Gothic"/>
                <a:sym typeface="Century Gothic"/>
              </a:rPr>
              <a:t>Module 3.1</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00">
          <a:extLst>
            <a:ext uri="{FF2B5EF4-FFF2-40B4-BE49-F238E27FC236}">
              <a16:creationId xmlns:a16="http://schemas.microsoft.com/office/drawing/2014/main" id="{F3FFB0B3-5426-3180-A762-5426CA78AEC3}"/>
            </a:ext>
          </a:extLst>
        </p:cNvPr>
        <p:cNvGrpSpPr/>
        <p:nvPr/>
      </p:nvGrpSpPr>
      <p:grpSpPr>
        <a:xfrm>
          <a:off x="0" y="0"/>
          <a:ext cx="0" cy="0"/>
          <a:chOff x="0" y="0"/>
          <a:chExt cx="0" cy="0"/>
        </a:xfrm>
      </p:grpSpPr>
      <p:grpSp>
        <p:nvGrpSpPr>
          <p:cNvPr id="201" name="Google Shape;201;p7">
            <a:extLst>
              <a:ext uri="{FF2B5EF4-FFF2-40B4-BE49-F238E27FC236}">
                <a16:creationId xmlns:a16="http://schemas.microsoft.com/office/drawing/2014/main" id="{CC88BC76-07E3-7CF6-8646-356C6AF0D321}"/>
              </a:ext>
            </a:extLst>
          </p:cNvPr>
          <p:cNvGrpSpPr/>
          <p:nvPr/>
        </p:nvGrpSpPr>
        <p:grpSpPr>
          <a:xfrm>
            <a:off x="-690092" y="2372147"/>
            <a:ext cx="20370072" cy="6018193"/>
            <a:chOff x="0" y="0"/>
            <a:chExt cx="5364957" cy="1585039"/>
          </a:xfrm>
        </p:grpSpPr>
        <p:sp>
          <p:nvSpPr>
            <p:cNvPr id="202" name="Google Shape;202;p7">
              <a:extLst>
                <a:ext uri="{FF2B5EF4-FFF2-40B4-BE49-F238E27FC236}">
                  <a16:creationId xmlns:a16="http://schemas.microsoft.com/office/drawing/2014/main" id="{A0248D82-85F1-4389-C09A-632011819550}"/>
                </a:ext>
              </a:extLst>
            </p:cNvPr>
            <p:cNvSpPr/>
            <p:nvPr/>
          </p:nvSpPr>
          <p:spPr>
            <a:xfrm>
              <a:off x="0" y="0"/>
              <a:ext cx="5364957" cy="1585039"/>
            </a:xfrm>
            <a:custGeom>
              <a:avLst/>
              <a:gdLst/>
              <a:ahLst/>
              <a:cxnLst/>
              <a:rect l="l" t="t" r="r" b="b"/>
              <a:pathLst>
                <a:path w="5364957" h="1585039" extrusionOk="0">
                  <a:moveTo>
                    <a:pt x="0" y="0"/>
                  </a:moveTo>
                  <a:lnTo>
                    <a:pt x="5364957" y="0"/>
                  </a:lnTo>
                  <a:lnTo>
                    <a:pt x="5364957" y="1585039"/>
                  </a:lnTo>
                  <a:lnTo>
                    <a:pt x="0" y="1585039"/>
                  </a:lnTo>
                  <a:close/>
                </a:path>
              </a:pathLst>
            </a:custGeom>
            <a:solidFill>
              <a:srgbClr val="FFFFFF"/>
            </a:solidFill>
            <a:ln w="114300" cap="sq" cmpd="sng">
              <a:solidFill>
                <a:srgbClr val="39999F"/>
              </a:solidFill>
              <a:prstDash val="solid"/>
              <a:miter lim="8000"/>
              <a:headEnd type="none" w="sm" len="sm"/>
              <a:tailEnd type="none" w="sm" len="sm"/>
            </a:ln>
          </p:spPr>
          <p:txBody>
            <a:bodyPr/>
            <a:lstStyle/>
            <a:p>
              <a:endParaRPr lang="tr-TR"/>
            </a:p>
          </p:txBody>
        </p:sp>
        <p:sp>
          <p:nvSpPr>
            <p:cNvPr id="203" name="Google Shape;203;p7">
              <a:extLst>
                <a:ext uri="{FF2B5EF4-FFF2-40B4-BE49-F238E27FC236}">
                  <a16:creationId xmlns:a16="http://schemas.microsoft.com/office/drawing/2014/main" id="{B4F32A7B-25D4-9626-69F2-10E3D65FFCF5}"/>
                </a:ext>
              </a:extLst>
            </p:cNvPr>
            <p:cNvSpPr txBox="1"/>
            <p:nvPr/>
          </p:nvSpPr>
          <p:spPr>
            <a:xfrm>
              <a:off x="0" y="28575"/>
              <a:ext cx="5364957" cy="1556464"/>
            </a:xfrm>
            <a:prstGeom prst="rect">
              <a:avLst/>
            </a:prstGeom>
            <a:noFill/>
            <a:ln>
              <a:noFill/>
            </a:ln>
          </p:spPr>
          <p:txBody>
            <a:bodyPr spcFirstLastPara="1" wrap="square" lIns="50800" tIns="50800" rIns="50800" bIns="50800" anchor="ctr" anchorCtr="0">
              <a:noAutofit/>
            </a:bodyPr>
            <a:lstStyle/>
            <a:p>
              <a:pPr marL="0" marR="0" lvl="0" indent="0" algn="ctr" rtl="0">
                <a:lnSpc>
                  <a:spcPct val="103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04" name="Google Shape;204;p7">
            <a:extLst>
              <a:ext uri="{FF2B5EF4-FFF2-40B4-BE49-F238E27FC236}">
                <a16:creationId xmlns:a16="http://schemas.microsoft.com/office/drawing/2014/main" id="{561A4F27-A9E8-9CBA-C37D-6F6FEBC8070E}"/>
              </a:ext>
            </a:extLst>
          </p:cNvPr>
          <p:cNvSpPr txBox="1"/>
          <p:nvPr/>
        </p:nvSpPr>
        <p:spPr>
          <a:xfrm>
            <a:off x="1346762" y="4697317"/>
            <a:ext cx="6543672" cy="1221553"/>
          </a:xfrm>
          <a:prstGeom prst="rect">
            <a:avLst/>
          </a:prstGeom>
          <a:noFill/>
          <a:ln>
            <a:noFill/>
          </a:ln>
        </p:spPr>
        <p:txBody>
          <a:bodyPr spcFirstLastPara="1" wrap="square" lIns="0" tIns="0" rIns="0" bIns="0" anchor="t" anchorCtr="0">
            <a:spAutoFit/>
          </a:bodyPr>
          <a:lstStyle/>
          <a:p>
            <a:pPr marL="0" marR="0" lvl="0" indent="0" algn="r" rtl="0">
              <a:lnSpc>
                <a:spcPct val="147020"/>
              </a:lnSpc>
              <a:spcBef>
                <a:spcPts val="0"/>
              </a:spcBef>
              <a:spcAft>
                <a:spcPts val="0"/>
              </a:spcAft>
              <a:buNone/>
            </a:pPr>
            <a:r>
              <a:rPr lang="en-US" sz="5400" dirty="0" err="1">
                <a:solidFill>
                  <a:srgbClr val="0F2D2E"/>
                </a:solidFill>
                <a:latin typeface="Century Gothic"/>
                <a:ea typeface="Century Gothic"/>
                <a:cs typeface="Century Gothic"/>
                <a:sym typeface="Century Gothic"/>
              </a:rPr>
              <a:t>Achivements</a:t>
            </a:r>
            <a:endParaRPr lang="en-US" sz="5400" dirty="0">
              <a:solidFill>
                <a:srgbClr val="0F2D2E"/>
              </a:solidFill>
              <a:latin typeface="Century Gothic"/>
              <a:ea typeface="Century Gothic"/>
              <a:cs typeface="Century Gothic"/>
              <a:sym typeface="Century Gothic"/>
            </a:endParaRPr>
          </a:p>
        </p:txBody>
      </p:sp>
      <p:sp>
        <p:nvSpPr>
          <p:cNvPr id="205" name="Google Shape;205;p7">
            <a:extLst>
              <a:ext uri="{FF2B5EF4-FFF2-40B4-BE49-F238E27FC236}">
                <a16:creationId xmlns:a16="http://schemas.microsoft.com/office/drawing/2014/main" id="{00580899-AD18-A3B1-C33B-87C0CE4B28D8}"/>
              </a:ext>
            </a:extLst>
          </p:cNvPr>
          <p:cNvSpPr txBox="1"/>
          <p:nvPr/>
        </p:nvSpPr>
        <p:spPr>
          <a:xfrm>
            <a:off x="8289663" y="2835099"/>
            <a:ext cx="10991088" cy="5200783"/>
          </a:xfrm>
          <a:prstGeom prst="rect">
            <a:avLst/>
          </a:prstGeom>
          <a:noFill/>
          <a:ln>
            <a:noFill/>
          </a:ln>
        </p:spPr>
        <p:txBody>
          <a:bodyPr spcFirstLastPara="1" wrap="square" lIns="0" tIns="0" rIns="0" bIns="0" anchor="t" anchorCtr="0">
            <a:spAutoFit/>
          </a:bodyPr>
          <a:lstStyle/>
          <a:p>
            <a:pPr marL="0" marR="0" lvl="0" indent="0" algn="l" rtl="0">
              <a:lnSpc>
                <a:spcPct val="147020"/>
              </a:lnSpc>
              <a:spcBef>
                <a:spcPts val="0"/>
              </a:spcBef>
              <a:spcAft>
                <a:spcPts val="0"/>
              </a:spcAft>
              <a:buNone/>
            </a:pPr>
            <a:r>
              <a:rPr lang="en-US" sz="2299" dirty="0">
                <a:solidFill>
                  <a:srgbClr val="0F2D2E"/>
                </a:solidFill>
                <a:latin typeface="Century Gothic"/>
                <a:ea typeface="Century Gothic"/>
                <a:cs typeface="Century Gothic"/>
                <a:sym typeface="Century Gothic"/>
              </a:rPr>
              <a:t>The projects and contents;</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 Emphasize energy saving, environmental awareness and sustainability.</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 Understanding electrical circuits, one of the </a:t>
            </a:r>
            <a:r>
              <a:rPr lang="en-US" sz="2299" b="1" i="1" dirty="0">
                <a:solidFill>
                  <a:srgbClr val="0F2D2E"/>
                </a:solidFill>
                <a:latin typeface="Century Gothic"/>
                <a:ea typeface="Century Gothic"/>
                <a:cs typeface="Century Gothic"/>
                <a:sym typeface="Century Gothic"/>
              </a:rPr>
              <a:t>physics</a:t>
            </a:r>
            <a:r>
              <a:rPr lang="en-US" sz="2299" dirty="0">
                <a:solidFill>
                  <a:srgbClr val="0F2D2E"/>
                </a:solidFill>
                <a:latin typeface="Century Gothic"/>
                <a:ea typeface="Century Gothic"/>
                <a:cs typeface="Century Gothic"/>
                <a:sym typeface="Century Gothic"/>
              </a:rPr>
              <a:t> subjects</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Acquiring skills in measuring distance and operations, one of the </a:t>
            </a:r>
            <a:r>
              <a:rPr lang="en-US" sz="2299" b="1" i="1" dirty="0">
                <a:solidFill>
                  <a:srgbClr val="0F2D2E"/>
                </a:solidFill>
                <a:latin typeface="Century Gothic"/>
                <a:ea typeface="Century Gothic"/>
                <a:cs typeface="Century Gothic"/>
                <a:sym typeface="Century Gothic"/>
              </a:rPr>
              <a:t>mathematics</a:t>
            </a:r>
            <a:r>
              <a:rPr lang="en-US" sz="2299" dirty="0">
                <a:solidFill>
                  <a:srgbClr val="0F2D2E"/>
                </a:solidFill>
                <a:latin typeface="Century Gothic"/>
                <a:ea typeface="Century Gothic"/>
                <a:cs typeface="Century Gothic"/>
                <a:sym typeface="Century Gothic"/>
              </a:rPr>
              <a:t> subjects</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Acquiring skills in developing strategies in </a:t>
            </a:r>
            <a:r>
              <a:rPr lang="en-US" sz="2299" b="1" i="1" dirty="0">
                <a:solidFill>
                  <a:srgbClr val="0F2D2E"/>
                </a:solidFill>
                <a:latin typeface="Century Gothic"/>
                <a:ea typeface="Century Gothic"/>
                <a:cs typeface="Century Gothic"/>
                <a:sym typeface="Century Gothic"/>
              </a:rPr>
              <a:t>biology</a:t>
            </a:r>
            <a:r>
              <a:rPr lang="en-US" sz="2299" dirty="0">
                <a:solidFill>
                  <a:srgbClr val="0F2D2E"/>
                </a:solidFill>
                <a:latin typeface="Century Gothic"/>
                <a:ea typeface="Century Gothic"/>
                <a:cs typeface="Century Gothic"/>
                <a:sym typeface="Century Gothic"/>
              </a:rPr>
              <a:t> by measuring air quality</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Acquiring skills in activating another system (</a:t>
            </a:r>
            <a:r>
              <a:rPr lang="en-US" sz="2299" b="1" i="1" dirty="0">
                <a:solidFill>
                  <a:srgbClr val="0F2D2E"/>
                </a:solidFill>
                <a:latin typeface="Century Gothic"/>
                <a:ea typeface="Century Gothic"/>
                <a:cs typeface="Century Gothic"/>
                <a:sym typeface="Century Gothic"/>
              </a:rPr>
              <a:t>physics</a:t>
            </a:r>
            <a:r>
              <a:rPr lang="en-US" sz="2299" dirty="0">
                <a:solidFill>
                  <a:srgbClr val="0F2D2E"/>
                </a:solidFill>
                <a:latin typeface="Century Gothic"/>
                <a:ea typeface="Century Gothic"/>
                <a:cs typeface="Century Gothic"/>
                <a:sym typeface="Century Gothic"/>
              </a:rPr>
              <a:t>) by measuring air temperature (</a:t>
            </a:r>
            <a:r>
              <a:rPr lang="en-US" sz="2299" b="1" i="1" dirty="0">
                <a:solidFill>
                  <a:srgbClr val="0F2D2E"/>
                </a:solidFill>
                <a:latin typeface="Century Gothic"/>
                <a:ea typeface="Century Gothic"/>
                <a:cs typeface="Century Gothic"/>
                <a:sym typeface="Century Gothic"/>
              </a:rPr>
              <a:t>Chemistry</a:t>
            </a:r>
            <a:r>
              <a:rPr lang="en-US" sz="2299" dirty="0">
                <a:solidFill>
                  <a:srgbClr val="0F2D2E"/>
                </a:solidFill>
                <a:latin typeface="Century Gothic"/>
                <a:ea typeface="Century Gothic"/>
                <a:cs typeface="Century Gothic"/>
                <a:sym typeface="Century Gothic"/>
              </a:rPr>
              <a:t>)</a:t>
            </a:r>
          </a:p>
          <a:p>
            <a:pPr marL="342900" marR="0" lvl="0" indent="-342900" algn="l" rtl="0">
              <a:lnSpc>
                <a:spcPct val="147020"/>
              </a:lnSpc>
              <a:spcBef>
                <a:spcPts val="0"/>
              </a:spcBef>
              <a:spcAft>
                <a:spcPts val="0"/>
              </a:spcAft>
              <a:buFont typeface="Arial" panose="020B0604020202020204" pitchFamily="34" charset="0"/>
              <a:buChar char="•"/>
            </a:pPr>
            <a:r>
              <a:rPr lang="en-US" sz="2299" dirty="0">
                <a:solidFill>
                  <a:srgbClr val="0F2D2E"/>
                </a:solidFill>
                <a:latin typeface="Century Gothic"/>
                <a:ea typeface="Century Gothic"/>
                <a:cs typeface="Century Gothic"/>
                <a:sym typeface="Century Gothic"/>
              </a:rPr>
              <a:t>Developing </a:t>
            </a:r>
            <a:r>
              <a:rPr lang="en-US" sz="2299" b="1" i="1" dirty="0">
                <a:solidFill>
                  <a:srgbClr val="0F2D2E"/>
                </a:solidFill>
                <a:latin typeface="Century Gothic"/>
                <a:ea typeface="Century Gothic"/>
                <a:cs typeface="Century Gothic"/>
                <a:sym typeface="Century Gothic"/>
              </a:rPr>
              <a:t>biological</a:t>
            </a:r>
            <a:r>
              <a:rPr lang="en-US" sz="2299" dirty="0">
                <a:solidFill>
                  <a:srgbClr val="0F2D2E"/>
                </a:solidFill>
                <a:latin typeface="Century Gothic"/>
                <a:ea typeface="Century Gothic"/>
                <a:cs typeface="Century Gothic"/>
                <a:sym typeface="Century Gothic"/>
              </a:rPr>
              <a:t> skills by calculating the role of light in the growth processes of plants</a:t>
            </a:r>
            <a:endParaRPr lang="en-US" sz="2400" dirty="0"/>
          </a:p>
        </p:txBody>
      </p:sp>
      <p:sp>
        <p:nvSpPr>
          <p:cNvPr id="206" name="Google Shape;206;p7">
            <a:extLst>
              <a:ext uri="{FF2B5EF4-FFF2-40B4-BE49-F238E27FC236}">
                <a16:creationId xmlns:a16="http://schemas.microsoft.com/office/drawing/2014/main" id="{4E86A964-85D5-E8E6-6836-2401E48B26B1}"/>
              </a:ext>
            </a:extLst>
          </p:cNvPr>
          <p:cNvSpPr txBox="1"/>
          <p:nvPr/>
        </p:nvSpPr>
        <p:spPr>
          <a:xfrm>
            <a:off x="1346762" y="3822730"/>
            <a:ext cx="6543672" cy="1119794"/>
          </a:xfrm>
          <a:prstGeom prst="rect">
            <a:avLst/>
          </a:prstGeom>
          <a:noFill/>
          <a:ln>
            <a:noFill/>
          </a:ln>
        </p:spPr>
        <p:txBody>
          <a:bodyPr spcFirstLastPara="1" wrap="square" lIns="0" tIns="0" rIns="0" bIns="0" anchor="t" anchorCtr="0">
            <a:spAutoFit/>
          </a:bodyPr>
          <a:lstStyle/>
          <a:p>
            <a:pPr marL="0" marR="0" lvl="0" indent="0" algn="r" rtl="0">
              <a:lnSpc>
                <a:spcPct val="109992"/>
              </a:lnSpc>
              <a:spcBef>
                <a:spcPts val="0"/>
              </a:spcBef>
              <a:spcAft>
                <a:spcPts val="0"/>
              </a:spcAft>
              <a:buNone/>
            </a:pPr>
            <a:r>
              <a:rPr lang="en-US" sz="6615" dirty="0">
                <a:solidFill>
                  <a:srgbClr val="0F2D2E"/>
                </a:solidFill>
                <a:latin typeface="Century Gothic"/>
                <a:ea typeface="Century Gothic"/>
                <a:cs typeface="Century Gothic"/>
                <a:sym typeface="Century Gothic"/>
              </a:rPr>
              <a:t>Module 3.1</a:t>
            </a:r>
            <a:endParaRPr dirty="0"/>
          </a:p>
        </p:txBody>
      </p:sp>
      <p:cxnSp>
        <p:nvCxnSpPr>
          <p:cNvPr id="207" name="Google Shape;207;p7">
            <a:extLst>
              <a:ext uri="{FF2B5EF4-FFF2-40B4-BE49-F238E27FC236}">
                <a16:creationId xmlns:a16="http://schemas.microsoft.com/office/drawing/2014/main" id="{BEF9AC61-5178-10A7-F520-53AF3B3DDC2A}"/>
              </a:ext>
            </a:extLst>
          </p:cNvPr>
          <p:cNvCxnSpPr/>
          <p:nvPr/>
        </p:nvCxnSpPr>
        <p:spPr>
          <a:xfrm rot="10800000">
            <a:off x="-7266123" y="5760776"/>
            <a:ext cx="15156557" cy="0"/>
          </a:xfrm>
          <a:prstGeom prst="straightConnector1">
            <a:avLst/>
          </a:prstGeom>
          <a:noFill/>
          <a:ln w="76200" cap="flat" cmpd="sng">
            <a:solidFill>
              <a:srgbClr val="39999F"/>
            </a:solidFill>
            <a:prstDash val="solid"/>
            <a:round/>
            <a:headEnd type="none" w="sm" len="sm"/>
            <a:tailEnd type="none" w="sm" len="sm"/>
          </a:ln>
        </p:spPr>
      </p:cxnSp>
      <p:sp>
        <p:nvSpPr>
          <p:cNvPr id="208" name="Google Shape;208;p7">
            <a:extLst>
              <a:ext uri="{FF2B5EF4-FFF2-40B4-BE49-F238E27FC236}">
                <a16:creationId xmlns:a16="http://schemas.microsoft.com/office/drawing/2014/main" id="{580FA211-7B2D-2FEB-B467-6A89895EA030}"/>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209" name="Google Shape;209;p7">
            <a:extLst>
              <a:ext uri="{FF2B5EF4-FFF2-40B4-BE49-F238E27FC236}">
                <a16:creationId xmlns:a16="http://schemas.microsoft.com/office/drawing/2014/main" id="{78F88664-251A-F8B4-4A9F-80384F3DE9BE}"/>
              </a:ext>
            </a:extLst>
          </p:cNvPr>
          <p:cNvPicPr preferRelativeResize="0"/>
          <p:nvPr/>
        </p:nvPicPr>
        <p:blipFill rotWithShape="1">
          <a:blip r:embed="rId4">
            <a:alphaModFix/>
          </a:blip>
          <a:srcRect/>
          <a:stretch/>
        </p:blipFill>
        <p:spPr>
          <a:xfrm>
            <a:off x="16078200" y="-71701"/>
            <a:ext cx="2429920" cy="2429920"/>
          </a:xfrm>
          <a:prstGeom prst="rect">
            <a:avLst/>
          </a:prstGeom>
          <a:noFill/>
          <a:ln>
            <a:noFill/>
          </a:ln>
        </p:spPr>
      </p:pic>
    </p:spTree>
    <p:extLst>
      <p:ext uri="{BB962C8B-B14F-4D97-AF65-F5344CB8AC3E}">
        <p14:creationId xmlns:p14="http://schemas.microsoft.com/office/powerpoint/2010/main" val="1437452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w="76200" cap="flat" cmpd="sng">
            <a:solidFill>
              <a:srgbClr val="FFFFFF"/>
            </a:solidFill>
            <a:prstDash val="solid"/>
            <a:round/>
            <a:headEnd type="none" w="sm" len="sm"/>
            <a:tailEnd type="none" w="sm" len="sm"/>
          </a:ln>
        </p:spPr>
      </p:cxnSp>
      <p:sp>
        <p:nvSpPr>
          <p:cNvPr id="112" name="Google Shape;112;p2"/>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sp>
        <p:nvSpPr>
          <p:cNvPr id="113" name="Google Shape;113;p2"/>
          <p:cNvSpPr txBox="1"/>
          <p:nvPr/>
        </p:nvSpPr>
        <p:spPr>
          <a:xfrm>
            <a:off x="3838649" y="1853975"/>
            <a:ext cx="10610702" cy="8985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alibri"/>
                <a:ea typeface="Calibri"/>
                <a:cs typeface="Calibri"/>
                <a:sym typeface="Calibri"/>
              </a:rPr>
              <a:t>Table of</a:t>
            </a:r>
            <a:endParaRPr/>
          </a:p>
        </p:txBody>
      </p:sp>
      <p:sp>
        <p:nvSpPr>
          <p:cNvPr id="114" name="Google Shape;114;p2"/>
          <p:cNvSpPr txBox="1"/>
          <p:nvPr/>
        </p:nvSpPr>
        <p:spPr>
          <a:xfrm>
            <a:off x="3713044" y="5572338"/>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Briefly describe the concept</a:t>
            </a:r>
            <a:endParaRPr dirty="0"/>
          </a:p>
        </p:txBody>
      </p:sp>
      <p:sp>
        <p:nvSpPr>
          <p:cNvPr id="115" name="Google Shape;115;p2"/>
          <p:cNvSpPr txBox="1"/>
          <p:nvPr/>
        </p:nvSpPr>
        <p:spPr>
          <a:xfrm>
            <a:off x="3628807"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01</a:t>
            </a:r>
            <a:endParaRPr/>
          </a:p>
        </p:txBody>
      </p:sp>
      <p:sp>
        <p:nvSpPr>
          <p:cNvPr id="116" name="Google Shape;116;p2"/>
          <p:cNvSpPr txBox="1"/>
          <p:nvPr/>
        </p:nvSpPr>
        <p:spPr>
          <a:xfrm>
            <a:off x="6494264"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02</a:t>
            </a:r>
            <a:endParaRPr/>
          </a:p>
        </p:txBody>
      </p:sp>
      <p:sp>
        <p:nvSpPr>
          <p:cNvPr id="117" name="Google Shape;117;p2"/>
          <p:cNvSpPr txBox="1"/>
          <p:nvPr/>
        </p:nvSpPr>
        <p:spPr>
          <a:xfrm>
            <a:off x="9426884"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03</a:t>
            </a:r>
            <a:endParaRPr/>
          </a:p>
        </p:txBody>
      </p:sp>
      <p:sp>
        <p:nvSpPr>
          <p:cNvPr id="118" name="Google Shape;118;p2"/>
          <p:cNvSpPr txBox="1"/>
          <p:nvPr/>
        </p:nvSpPr>
        <p:spPr>
          <a:xfrm>
            <a:off x="12359177" y="4643028"/>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04</a:t>
            </a:r>
            <a:endParaRPr/>
          </a:p>
        </p:txBody>
      </p:sp>
      <p:sp>
        <p:nvSpPr>
          <p:cNvPr id="119" name="Google Shape;119;p2"/>
          <p:cNvSpPr txBox="1"/>
          <p:nvPr/>
        </p:nvSpPr>
        <p:spPr>
          <a:xfrm>
            <a:off x="6662736" y="5572338"/>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0" name="Google Shape;120;p2"/>
          <p:cNvSpPr txBox="1"/>
          <p:nvPr/>
        </p:nvSpPr>
        <p:spPr>
          <a:xfrm>
            <a:off x="9612429" y="5572338"/>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1" name="Google Shape;121;p2"/>
          <p:cNvSpPr txBox="1"/>
          <p:nvPr/>
        </p:nvSpPr>
        <p:spPr>
          <a:xfrm>
            <a:off x="12562122" y="5572338"/>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2" name="Google Shape;122;p2"/>
          <p:cNvSpPr txBox="1"/>
          <p:nvPr/>
        </p:nvSpPr>
        <p:spPr>
          <a:xfrm>
            <a:off x="3713044" y="7666072"/>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3" name="Google Shape;123;p2"/>
          <p:cNvSpPr txBox="1"/>
          <p:nvPr/>
        </p:nvSpPr>
        <p:spPr>
          <a:xfrm>
            <a:off x="3628807" y="6736761"/>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05</a:t>
            </a:r>
            <a:endParaRPr/>
          </a:p>
        </p:txBody>
      </p:sp>
      <p:sp>
        <p:nvSpPr>
          <p:cNvPr id="124" name="Google Shape;124;p2"/>
          <p:cNvSpPr txBox="1"/>
          <p:nvPr/>
        </p:nvSpPr>
        <p:spPr>
          <a:xfrm>
            <a:off x="6494264" y="6736761"/>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06</a:t>
            </a:r>
            <a:endParaRPr/>
          </a:p>
        </p:txBody>
      </p:sp>
      <p:sp>
        <p:nvSpPr>
          <p:cNvPr id="125" name="Google Shape;125;p2"/>
          <p:cNvSpPr txBox="1"/>
          <p:nvPr/>
        </p:nvSpPr>
        <p:spPr>
          <a:xfrm>
            <a:off x="9426884" y="6736761"/>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07</a:t>
            </a:r>
            <a:endParaRPr/>
          </a:p>
        </p:txBody>
      </p:sp>
      <p:sp>
        <p:nvSpPr>
          <p:cNvPr id="126" name="Google Shape;126;p2"/>
          <p:cNvSpPr txBox="1"/>
          <p:nvPr/>
        </p:nvSpPr>
        <p:spPr>
          <a:xfrm>
            <a:off x="12359177" y="6736761"/>
            <a:ext cx="2265543" cy="784225"/>
          </a:xfrm>
          <a:prstGeom prst="rect">
            <a:avLst/>
          </a:prstGeom>
          <a:noFill/>
          <a:ln>
            <a:noFill/>
          </a:ln>
        </p:spPr>
        <p:txBody>
          <a:bodyPr spcFirstLastPara="1" wrap="square" lIns="0" tIns="0" rIns="0" bIns="0" anchor="t" anchorCtr="0">
            <a:spAutoFit/>
          </a:bodyPr>
          <a:lstStyle/>
          <a:p>
            <a:pPr marL="0" marR="0" lvl="0" indent="0" algn="ctr" rtl="0">
              <a:lnSpc>
                <a:spcPct val="110001"/>
              </a:lnSpc>
              <a:spcBef>
                <a:spcPts val="0"/>
              </a:spcBef>
              <a:spcAft>
                <a:spcPts val="0"/>
              </a:spcAft>
              <a:buNone/>
            </a:pPr>
            <a:r>
              <a:rPr lang="en-US" sz="5499">
                <a:solidFill>
                  <a:srgbClr val="0F2D2E"/>
                </a:solidFill>
                <a:latin typeface="Century Gothic"/>
                <a:ea typeface="Century Gothic"/>
                <a:cs typeface="Century Gothic"/>
                <a:sym typeface="Century Gothic"/>
              </a:rPr>
              <a:t>08</a:t>
            </a:r>
            <a:endParaRPr/>
          </a:p>
        </p:txBody>
      </p:sp>
      <p:sp>
        <p:nvSpPr>
          <p:cNvPr id="127" name="Google Shape;127;p2"/>
          <p:cNvSpPr txBox="1"/>
          <p:nvPr/>
        </p:nvSpPr>
        <p:spPr>
          <a:xfrm>
            <a:off x="6662736" y="7666072"/>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8" name="Google Shape;128;p2"/>
          <p:cNvSpPr txBox="1"/>
          <p:nvPr/>
        </p:nvSpPr>
        <p:spPr>
          <a:xfrm>
            <a:off x="9612429" y="7666072"/>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29" name="Google Shape;129;p2"/>
          <p:cNvSpPr txBox="1"/>
          <p:nvPr/>
        </p:nvSpPr>
        <p:spPr>
          <a:xfrm>
            <a:off x="12562122" y="7666072"/>
            <a:ext cx="2097071" cy="652653"/>
          </a:xfrm>
          <a:prstGeom prst="rect">
            <a:avLst/>
          </a:prstGeom>
          <a:noFill/>
          <a:ln>
            <a:noFill/>
          </a:ln>
        </p:spPr>
        <p:txBody>
          <a:bodyPr spcFirstLastPara="1" wrap="square" lIns="0" tIns="0" rIns="0" bIns="0" anchor="t" anchorCtr="0">
            <a:spAutoFit/>
          </a:bodyPr>
          <a:lstStyle/>
          <a:p>
            <a:pPr marL="0" marR="0" lvl="0" indent="0" algn="ctr" rtl="0">
              <a:lnSpc>
                <a:spcPct val="147000"/>
              </a:lnSpc>
              <a:spcBef>
                <a:spcPts val="0"/>
              </a:spcBef>
              <a:spcAft>
                <a:spcPts val="0"/>
              </a:spcAft>
              <a:buNone/>
            </a:pPr>
            <a:r>
              <a:rPr lang="en-US" sz="1800">
                <a:solidFill>
                  <a:srgbClr val="0F2D2E"/>
                </a:solidFill>
                <a:latin typeface="Century Gothic"/>
                <a:ea typeface="Century Gothic"/>
                <a:cs typeface="Century Gothic"/>
                <a:sym typeface="Century Gothic"/>
              </a:rPr>
              <a:t>Briefly describe the concept</a:t>
            </a:r>
            <a:endParaRPr/>
          </a:p>
        </p:txBody>
      </p:sp>
      <p:sp>
        <p:nvSpPr>
          <p:cNvPr id="130" name="Google Shape;130;p2"/>
          <p:cNvSpPr txBox="1"/>
          <p:nvPr/>
        </p:nvSpPr>
        <p:spPr>
          <a:xfrm>
            <a:off x="3838615" y="2876325"/>
            <a:ext cx="10610702" cy="1088390"/>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None/>
            </a:pPr>
            <a:r>
              <a:rPr lang="en-US" sz="7700">
                <a:solidFill>
                  <a:srgbClr val="0F2D2E"/>
                </a:solidFill>
                <a:latin typeface="Century Gothic"/>
                <a:ea typeface="Century Gothic"/>
                <a:cs typeface="Century Gothic"/>
                <a:sym typeface="Century Gothic"/>
              </a:rPr>
              <a:t>CONTENTS</a:t>
            </a:r>
            <a:endParaRPr/>
          </a:p>
        </p:txBody>
      </p:sp>
      <p:pic>
        <p:nvPicPr>
          <p:cNvPr id="131" name="Google Shape;131;p2"/>
          <p:cNvPicPr preferRelativeResize="0"/>
          <p:nvPr/>
        </p:nvPicPr>
        <p:blipFill rotWithShape="1">
          <a:blip r:embed="rId4">
            <a:alphaModFix/>
          </a:blip>
          <a:srcRect/>
          <a:stretch/>
        </p:blipFill>
        <p:spPr>
          <a:xfrm>
            <a:off x="15316200" y="0"/>
            <a:ext cx="3230020" cy="323002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213"/>
        <p:cNvGrpSpPr/>
        <p:nvPr/>
      </p:nvGrpSpPr>
      <p:grpSpPr>
        <a:xfrm>
          <a:off x="0" y="0"/>
          <a:ext cx="0" cy="0"/>
          <a:chOff x="0" y="0"/>
          <a:chExt cx="0" cy="0"/>
        </a:xfrm>
      </p:grpSpPr>
      <p:grpSp>
        <p:nvGrpSpPr>
          <p:cNvPr id="214" name="Google Shape;214;p8"/>
          <p:cNvGrpSpPr/>
          <p:nvPr/>
        </p:nvGrpSpPr>
        <p:grpSpPr>
          <a:xfrm>
            <a:off x="-590334" y="-2737919"/>
            <a:ext cx="17982161" cy="4071419"/>
            <a:chOff x="0" y="-9525"/>
            <a:chExt cx="5559109" cy="1258662"/>
          </a:xfrm>
        </p:grpSpPr>
        <p:sp>
          <p:nvSpPr>
            <p:cNvPr id="215" name="Google Shape;215;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17" name="Google Shape;217;p8"/>
          <p:cNvSpPr/>
          <p:nvPr/>
        </p:nvSpPr>
        <p:spPr>
          <a:xfrm>
            <a:off x="1584780" y="1958660"/>
            <a:ext cx="19603058" cy="5699440"/>
          </a:xfrm>
          <a:custGeom>
            <a:avLst/>
            <a:gdLst/>
            <a:ahLst/>
            <a:cxnLst/>
            <a:rect l="l" t="t" r="r" b="b"/>
            <a:pathLst>
              <a:path w="6060203" h="1761958" extrusionOk="0">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8"/>
          <p:cNvSpPr txBox="1"/>
          <p:nvPr/>
        </p:nvSpPr>
        <p:spPr>
          <a:xfrm>
            <a:off x="1584780" y="2308849"/>
            <a:ext cx="19603058" cy="5730251"/>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a:solidFill>
                <a:schemeClr val="dk1"/>
              </a:solidFill>
              <a:latin typeface="Calibri"/>
              <a:ea typeface="Calibri"/>
              <a:cs typeface="Calibri"/>
              <a:sym typeface="Calibri"/>
            </a:endParaRPr>
          </a:p>
        </p:txBody>
      </p:sp>
      <p:sp>
        <p:nvSpPr>
          <p:cNvPr id="219" name="Google Shape;219;p8"/>
          <p:cNvSpPr txBox="1"/>
          <p:nvPr/>
        </p:nvSpPr>
        <p:spPr>
          <a:xfrm>
            <a:off x="8929167" y="2895321"/>
            <a:ext cx="5531375" cy="4107672"/>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None/>
            </a:pPr>
            <a:r>
              <a:rPr lang="en-US" sz="11189">
                <a:solidFill>
                  <a:srgbClr val="0F2D2E"/>
                </a:solidFill>
                <a:latin typeface="Century Gothic"/>
                <a:ea typeface="Century Gothic"/>
                <a:cs typeface="Century Gothic"/>
                <a:sym typeface="Century Gothic"/>
              </a:rPr>
              <a:t>THANK </a:t>
            </a:r>
            <a:endParaRPr/>
          </a:p>
          <a:p>
            <a:pPr marL="0" marR="0" lvl="0" indent="0" algn="ctr" rtl="0">
              <a:lnSpc>
                <a:spcPct val="109995"/>
              </a:lnSpc>
              <a:spcBef>
                <a:spcPts val="0"/>
              </a:spcBef>
              <a:spcAft>
                <a:spcPts val="0"/>
              </a:spcAft>
              <a:buNone/>
            </a:pPr>
            <a:r>
              <a:rPr lang="en-US" sz="17688">
                <a:solidFill>
                  <a:srgbClr val="0F2D2E"/>
                </a:solidFill>
                <a:latin typeface="Century Gothic"/>
                <a:ea typeface="Century Gothic"/>
                <a:cs typeface="Century Gothic"/>
                <a:sym typeface="Century Gothic"/>
              </a:rPr>
              <a:t>YOU</a:t>
            </a:r>
            <a:endParaRPr/>
          </a:p>
        </p:txBody>
      </p:sp>
      <p:grpSp>
        <p:nvGrpSpPr>
          <p:cNvPr id="220" name="Google Shape;220;p8"/>
          <p:cNvGrpSpPr/>
          <p:nvPr/>
        </p:nvGrpSpPr>
        <p:grpSpPr>
          <a:xfrm>
            <a:off x="-1220849" y="8311081"/>
            <a:ext cx="17982161" cy="4071419"/>
            <a:chOff x="0" y="-9525"/>
            <a:chExt cx="5559109" cy="1258662"/>
          </a:xfrm>
        </p:grpSpPr>
        <p:sp>
          <p:nvSpPr>
            <p:cNvPr id="221" name="Google Shape;221;p8"/>
            <p:cNvSpPr/>
            <p:nvPr/>
          </p:nvSpPr>
          <p:spPr>
            <a:xfrm>
              <a:off x="0" y="0"/>
              <a:ext cx="5559109" cy="1249137"/>
            </a:xfrm>
            <a:custGeom>
              <a:avLst/>
              <a:gdLst/>
              <a:ahLst/>
              <a:cxnLst/>
              <a:rect l="l" t="t" r="r" b="b"/>
              <a:pathLst>
                <a:path w="5559109" h="1249137" extrusionOk="0">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8"/>
            <p:cNvSpPr txBox="1"/>
            <p:nvPr/>
          </p:nvSpPr>
          <p:spPr>
            <a:xfrm>
              <a:off x="0" y="-9525"/>
              <a:ext cx="5559109" cy="1258662"/>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223" name="Google Shape;223;p8"/>
          <p:cNvSpPr/>
          <p:nvPr/>
        </p:nvSpPr>
        <p:spPr>
          <a:xfrm>
            <a:off x="664021" y="197804"/>
            <a:ext cx="1687820" cy="780148"/>
          </a:xfrm>
          <a:custGeom>
            <a:avLst/>
            <a:gdLst/>
            <a:ahLst/>
            <a:cxnLst/>
            <a:rect l="l" t="t" r="r" b="b"/>
            <a:pathLst>
              <a:path w="1687820" h="780148" extrusionOk="0">
                <a:moveTo>
                  <a:pt x="0" y="0"/>
                </a:moveTo>
                <a:lnTo>
                  <a:pt x="1687821" y="0"/>
                </a:lnTo>
                <a:lnTo>
                  <a:pt x="1687821" y="780148"/>
                </a:lnTo>
                <a:lnTo>
                  <a:pt x="0" y="780148"/>
                </a:lnTo>
                <a:lnTo>
                  <a:pt x="0" y="0"/>
                </a:lnTo>
                <a:close/>
              </a:path>
            </a:pathLst>
          </a:custGeom>
          <a:blipFill rotWithShape="1">
            <a:blip r:embed="rId3">
              <a:alphaModFix/>
            </a:blip>
            <a:stretch>
              <a:fillRect/>
            </a:stretch>
          </a:blipFill>
          <a:ln>
            <a:noFill/>
          </a:ln>
        </p:spPr>
        <p:txBody>
          <a:bodyPr/>
          <a:lstStyle/>
          <a:p>
            <a:endParaRPr lang="tr-TR"/>
          </a:p>
        </p:txBody>
      </p:sp>
      <p:sp>
        <p:nvSpPr>
          <p:cNvPr id="224" name="Google Shape;224;p8"/>
          <p:cNvSpPr/>
          <p:nvPr/>
        </p:nvSpPr>
        <p:spPr>
          <a:xfrm>
            <a:off x="6957970" y="288277"/>
            <a:ext cx="1801998" cy="635204"/>
          </a:xfrm>
          <a:custGeom>
            <a:avLst/>
            <a:gdLst/>
            <a:ahLst/>
            <a:cxnLst/>
            <a:rect l="l" t="t" r="r" b="b"/>
            <a:pathLst>
              <a:path w="1801998" h="635204" extrusionOk="0">
                <a:moveTo>
                  <a:pt x="0" y="0"/>
                </a:moveTo>
                <a:lnTo>
                  <a:pt x="1801998" y="0"/>
                </a:lnTo>
                <a:lnTo>
                  <a:pt x="1801998" y="635205"/>
                </a:lnTo>
                <a:lnTo>
                  <a:pt x="0" y="635205"/>
                </a:lnTo>
                <a:lnTo>
                  <a:pt x="0" y="0"/>
                </a:lnTo>
                <a:close/>
              </a:path>
            </a:pathLst>
          </a:custGeom>
          <a:blipFill rotWithShape="1">
            <a:blip r:embed="rId4">
              <a:alphaModFix/>
            </a:blip>
            <a:stretch>
              <a:fillRect/>
            </a:stretch>
          </a:blipFill>
          <a:ln>
            <a:noFill/>
          </a:ln>
        </p:spPr>
        <p:txBody>
          <a:bodyPr/>
          <a:lstStyle/>
          <a:p>
            <a:endParaRPr lang="tr-TR"/>
          </a:p>
        </p:txBody>
      </p:sp>
      <p:sp>
        <p:nvSpPr>
          <p:cNvPr id="225" name="Google Shape;225;p8"/>
          <p:cNvSpPr/>
          <p:nvPr/>
        </p:nvSpPr>
        <p:spPr>
          <a:xfrm>
            <a:off x="5187470" y="98784"/>
            <a:ext cx="1018563" cy="978188"/>
          </a:xfrm>
          <a:custGeom>
            <a:avLst/>
            <a:gdLst/>
            <a:ahLst/>
            <a:cxnLst/>
            <a:rect l="l" t="t" r="r" b="b"/>
            <a:pathLst>
              <a:path w="1018563" h="978188" extrusionOk="0">
                <a:moveTo>
                  <a:pt x="0" y="0"/>
                </a:moveTo>
                <a:lnTo>
                  <a:pt x="1018563" y="0"/>
                </a:lnTo>
                <a:lnTo>
                  <a:pt x="1018563" y="978188"/>
                </a:lnTo>
                <a:lnTo>
                  <a:pt x="0" y="978188"/>
                </a:lnTo>
                <a:lnTo>
                  <a:pt x="0" y="0"/>
                </a:lnTo>
                <a:close/>
              </a:path>
            </a:pathLst>
          </a:custGeom>
          <a:blipFill rotWithShape="1">
            <a:blip r:embed="rId5">
              <a:alphaModFix/>
            </a:blip>
            <a:stretch>
              <a:fillRect b="-26481"/>
            </a:stretch>
          </a:blipFill>
          <a:ln>
            <a:noFill/>
          </a:ln>
        </p:spPr>
        <p:txBody>
          <a:bodyPr/>
          <a:lstStyle/>
          <a:p>
            <a:endParaRPr lang="tr-TR"/>
          </a:p>
        </p:txBody>
      </p:sp>
      <p:sp>
        <p:nvSpPr>
          <p:cNvPr id="226" name="Google Shape;226;p8"/>
          <p:cNvSpPr/>
          <p:nvPr/>
        </p:nvSpPr>
        <p:spPr>
          <a:xfrm>
            <a:off x="15448862" y="259298"/>
            <a:ext cx="1339344" cy="796603"/>
          </a:xfrm>
          <a:custGeom>
            <a:avLst/>
            <a:gdLst/>
            <a:ahLst/>
            <a:cxnLst/>
            <a:rect l="l" t="t" r="r" b="b"/>
            <a:pathLst>
              <a:path w="1339344" h="796603" extrusionOk="0">
                <a:moveTo>
                  <a:pt x="0" y="0"/>
                </a:moveTo>
                <a:lnTo>
                  <a:pt x="1339343" y="0"/>
                </a:lnTo>
                <a:lnTo>
                  <a:pt x="1339343" y="796603"/>
                </a:lnTo>
                <a:lnTo>
                  <a:pt x="0" y="796603"/>
                </a:lnTo>
                <a:lnTo>
                  <a:pt x="0" y="0"/>
                </a:lnTo>
                <a:close/>
              </a:path>
            </a:pathLst>
          </a:custGeom>
          <a:blipFill rotWithShape="1">
            <a:blip r:embed="rId6">
              <a:alphaModFix/>
            </a:blip>
            <a:stretch>
              <a:fillRect/>
            </a:stretch>
          </a:blipFill>
          <a:ln>
            <a:noFill/>
          </a:ln>
        </p:spPr>
        <p:txBody>
          <a:bodyPr/>
          <a:lstStyle/>
          <a:p>
            <a:endParaRPr lang="tr-TR"/>
          </a:p>
        </p:txBody>
      </p:sp>
      <p:sp>
        <p:nvSpPr>
          <p:cNvPr id="227" name="Google Shape;227;p8"/>
          <p:cNvSpPr/>
          <p:nvPr/>
        </p:nvSpPr>
        <p:spPr>
          <a:xfrm>
            <a:off x="13661090" y="313067"/>
            <a:ext cx="1140529" cy="837237"/>
          </a:xfrm>
          <a:custGeom>
            <a:avLst/>
            <a:gdLst/>
            <a:ahLst/>
            <a:cxnLst/>
            <a:rect l="l" t="t" r="r" b="b"/>
            <a:pathLst>
              <a:path w="1140529" h="837237" extrusionOk="0">
                <a:moveTo>
                  <a:pt x="0" y="0"/>
                </a:moveTo>
                <a:lnTo>
                  <a:pt x="1140528" y="0"/>
                </a:lnTo>
                <a:lnTo>
                  <a:pt x="1140528" y="837237"/>
                </a:lnTo>
                <a:lnTo>
                  <a:pt x="0" y="837237"/>
                </a:lnTo>
                <a:lnTo>
                  <a:pt x="0" y="0"/>
                </a:lnTo>
                <a:close/>
              </a:path>
            </a:pathLst>
          </a:custGeom>
          <a:blipFill rotWithShape="1">
            <a:blip r:embed="rId7">
              <a:alphaModFix/>
            </a:blip>
            <a:stretch>
              <a:fillRect/>
            </a:stretch>
          </a:blipFill>
          <a:ln>
            <a:noFill/>
          </a:ln>
        </p:spPr>
        <p:txBody>
          <a:bodyPr/>
          <a:lstStyle/>
          <a:p>
            <a:endParaRPr lang="tr-TR"/>
          </a:p>
        </p:txBody>
      </p:sp>
      <p:sp>
        <p:nvSpPr>
          <p:cNvPr id="228" name="Google Shape;228;p8"/>
          <p:cNvSpPr/>
          <p:nvPr/>
        </p:nvSpPr>
        <p:spPr>
          <a:xfrm>
            <a:off x="2591439" y="252275"/>
            <a:ext cx="1838725" cy="671206"/>
          </a:xfrm>
          <a:custGeom>
            <a:avLst/>
            <a:gdLst/>
            <a:ahLst/>
            <a:cxnLst/>
            <a:rect l="l" t="t" r="r" b="b"/>
            <a:pathLst>
              <a:path w="1838725" h="671206" extrusionOk="0">
                <a:moveTo>
                  <a:pt x="0" y="0"/>
                </a:moveTo>
                <a:lnTo>
                  <a:pt x="1838725" y="0"/>
                </a:lnTo>
                <a:lnTo>
                  <a:pt x="1838725" y="671206"/>
                </a:lnTo>
                <a:lnTo>
                  <a:pt x="0" y="671206"/>
                </a:lnTo>
                <a:lnTo>
                  <a:pt x="0" y="0"/>
                </a:lnTo>
                <a:close/>
              </a:path>
            </a:pathLst>
          </a:custGeom>
          <a:blipFill rotWithShape="1">
            <a:blip r:embed="rId8">
              <a:alphaModFix/>
            </a:blip>
            <a:stretch>
              <a:fillRect/>
            </a:stretch>
          </a:blipFill>
          <a:ln>
            <a:noFill/>
          </a:ln>
        </p:spPr>
        <p:txBody>
          <a:bodyPr/>
          <a:lstStyle/>
          <a:p>
            <a:endParaRPr lang="tr-TR"/>
          </a:p>
        </p:txBody>
      </p:sp>
      <p:sp>
        <p:nvSpPr>
          <p:cNvPr id="229" name="Google Shape;229;p8"/>
          <p:cNvSpPr/>
          <p:nvPr/>
        </p:nvSpPr>
        <p:spPr>
          <a:xfrm>
            <a:off x="11618950" y="177633"/>
            <a:ext cx="1517433" cy="1079667"/>
          </a:xfrm>
          <a:custGeom>
            <a:avLst/>
            <a:gdLst/>
            <a:ahLst/>
            <a:cxnLst/>
            <a:rect l="l" t="t" r="r" b="b"/>
            <a:pathLst>
              <a:path w="1517433" h="1079667" extrusionOk="0">
                <a:moveTo>
                  <a:pt x="0" y="0"/>
                </a:moveTo>
                <a:lnTo>
                  <a:pt x="1517433" y="0"/>
                </a:lnTo>
                <a:lnTo>
                  <a:pt x="1517433" y="1079667"/>
                </a:lnTo>
                <a:lnTo>
                  <a:pt x="0" y="1079667"/>
                </a:lnTo>
                <a:lnTo>
                  <a:pt x="0" y="0"/>
                </a:lnTo>
                <a:close/>
              </a:path>
            </a:pathLst>
          </a:custGeom>
          <a:blipFill rotWithShape="1">
            <a:blip r:embed="rId9">
              <a:alphaModFix/>
            </a:blip>
            <a:stretch>
              <a:fillRect t="-20270" b="-20271"/>
            </a:stretch>
          </a:blipFill>
          <a:ln>
            <a:noFill/>
          </a:ln>
        </p:spPr>
        <p:txBody>
          <a:bodyPr/>
          <a:lstStyle/>
          <a:p>
            <a:endParaRPr lang="tr-TR"/>
          </a:p>
        </p:txBody>
      </p:sp>
      <p:sp>
        <p:nvSpPr>
          <p:cNvPr id="230" name="Google Shape;230;p8"/>
          <p:cNvSpPr/>
          <p:nvPr/>
        </p:nvSpPr>
        <p:spPr>
          <a:xfrm>
            <a:off x="9520391" y="252275"/>
            <a:ext cx="1573852" cy="874050"/>
          </a:xfrm>
          <a:custGeom>
            <a:avLst/>
            <a:gdLst/>
            <a:ahLst/>
            <a:cxnLst/>
            <a:rect l="l" t="t" r="r" b="b"/>
            <a:pathLst>
              <a:path w="1573852" h="874050" extrusionOk="0">
                <a:moveTo>
                  <a:pt x="0" y="0"/>
                </a:moveTo>
                <a:lnTo>
                  <a:pt x="1573852" y="0"/>
                </a:lnTo>
                <a:lnTo>
                  <a:pt x="1573852" y="874050"/>
                </a:lnTo>
                <a:lnTo>
                  <a:pt x="0" y="874050"/>
                </a:lnTo>
                <a:lnTo>
                  <a:pt x="0" y="0"/>
                </a:lnTo>
                <a:close/>
              </a:path>
            </a:pathLst>
          </a:custGeom>
          <a:blipFill rotWithShape="1">
            <a:blip r:embed="rId10">
              <a:alphaModFix/>
            </a:blip>
            <a:stretch>
              <a:fillRect/>
            </a:stretch>
          </a:blipFill>
          <a:ln>
            <a:noFill/>
          </a:ln>
        </p:spPr>
        <p:txBody>
          <a:bodyPr/>
          <a:lstStyle/>
          <a:p>
            <a:endParaRPr lang="tr-TR"/>
          </a:p>
        </p:txBody>
      </p:sp>
      <p:pic>
        <p:nvPicPr>
          <p:cNvPr id="231" name="Google Shape;231;p8"/>
          <p:cNvPicPr preferRelativeResize="0"/>
          <p:nvPr/>
        </p:nvPicPr>
        <p:blipFill rotWithShape="1">
          <a:blip r:embed="rId11">
            <a:alphaModFix/>
          </a:blip>
          <a:srcRect l="23001" t="11162" r="25379" b="23378"/>
          <a:stretch/>
        </p:blipFill>
        <p:spPr>
          <a:xfrm>
            <a:off x="3657600" y="2276967"/>
            <a:ext cx="3810000" cy="4831453"/>
          </a:xfrm>
          <a:prstGeom prst="rect">
            <a:avLst/>
          </a:prstGeom>
          <a:noFill/>
          <a:ln>
            <a:noFill/>
          </a:ln>
        </p:spPr>
      </p:pic>
      <p:pic>
        <p:nvPicPr>
          <p:cNvPr id="232" name="Google Shape;232;p8"/>
          <p:cNvPicPr preferRelativeResize="0"/>
          <p:nvPr/>
        </p:nvPicPr>
        <p:blipFill rotWithShape="1">
          <a:blip r:embed="rId12">
            <a:alphaModFix/>
          </a:blip>
          <a:srcRect/>
          <a:stretch/>
        </p:blipFill>
        <p:spPr>
          <a:xfrm>
            <a:off x="2812896" y="8718599"/>
            <a:ext cx="1859594" cy="769000"/>
          </a:xfrm>
          <a:prstGeom prst="rect">
            <a:avLst/>
          </a:prstGeom>
          <a:noFill/>
          <a:ln>
            <a:noFill/>
          </a:ln>
        </p:spPr>
      </p:pic>
      <p:pic>
        <p:nvPicPr>
          <p:cNvPr id="233" name="Google Shape;233;p8"/>
          <p:cNvPicPr preferRelativeResize="0"/>
          <p:nvPr/>
        </p:nvPicPr>
        <p:blipFill rotWithShape="1">
          <a:blip r:embed="rId13">
            <a:alphaModFix/>
          </a:blip>
          <a:srcRect t="18055" b="18054"/>
          <a:stretch/>
        </p:blipFill>
        <p:spPr>
          <a:xfrm>
            <a:off x="6666145" y="8581565"/>
            <a:ext cx="1655567" cy="1057735"/>
          </a:xfrm>
          <a:prstGeom prst="rect">
            <a:avLst/>
          </a:prstGeom>
          <a:noFill/>
          <a:ln>
            <a:noFill/>
          </a:ln>
        </p:spPr>
      </p:pic>
      <p:pic>
        <p:nvPicPr>
          <p:cNvPr id="234" name="Google Shape;234;p8"/>
          <p:cNvPicPr preferRelativeResize="0"/>
          <p:nvPr/>
        </p:nvPicPr>
        <p:blipFill rotWithShape="1">
          <a:blip r:embed="rId14">
            <a:alphaModFix/>
          </a:blip>
          <a:srcRect/>
          <a:stretch/>
        </p:blipFill>
        <p:spPr>
          <a:xfrm>
            <a:off x="10359820" y="8857881"/>
            <a:ext cx="2898980" cy="603968"/>
          </a:xfrm>
          <a:prstGeom prst="rect">
            <a:avLst/>
          </a:prstGeom>
          <a:noFill/>
          <a:ln>
            <a:noFill/>
          </a:ln>
        </p:spPr>
      </p:pic>
      <p:graphicFrame>
        <p:nvGraphicFramePr>
          <p:cNvPr id="235" name="Google Shape;235;p8"/>
          <p:cNvGraphicFramePr/>
          <p:nvPr/>
        </p:nvGraphicFramePr>
        <p:xfrm>
          <a:off x="152400" y="9258300"/>
          <a:ext cx="15733375" cy="1181735"/>
        </p:xfrm>
        <a:graphic>
          <a:graphicData uri="http://schemas.openxmlformats.org/drawingml/2006/table">
            <a:tbl>
              <a:tblPr>
                <a:noFill/>
                <a:tableStyleId>{BB7D3B99-4072-4367-85C0-600BEA440E48}</a:tableStyleId>
              </a:tblPr>
              <a:tblGrid>
                <a:gridCol w="15733375">
                  <a:extLst>
                    <a:ext uri="{9D8B030D-6E8A-4147-A177-3AD203B41FA5}">
                      <a16:colId xmlns:a16="http://schemas.microsoft.com/office/drawing/2014/main" val="20000"/>
                    </a:ext>
                  </a:extLst>
                </a:gridCol>
              </a:tblGrid>
              <a:tr h="770675">
                <a:tc>
                  <a:txBody>
                    <a:bodyPr/>
                    <a:lstStyle/>
                    <a:p>
                      <a:pPr marL="0" marR="0" lvl="0" indent="0" algn="just" rtl="0">
                        <a:lnSpc>
                          <a:spcPct val="151666"/>
                        </a:lnSpc>
                        <a:spcBef>
                          <a:spcPts val="0"/>
                        </a:spcBef>
                        <a:spcAft>
                          <a:spcPts val="0"/>
                        </a:spcAft>
                        <a:buClr>
                          <a:schemeClr val="dk1"/>
                        </a:buClr>
                        <a:buSzPts val="1200"/>
                        <a:buFont typeface="Calibri"/>
                        <a:buNone/>
                      </a:pPr>
                      <a:r>
                        <a:rPr lang="en-US" sz="1200" b="0" i="1" u="none" strike="noStrike" cap="none">
                          <a:solidFill>
                            <a:schemeClr val="dk1"/>
                          </a:solidFill>
                          <a:latin typeface="Calibri"/>
                          <a:ea typeface="Calibri"/>
                          <a:cs typeface="Calibri"/>
                          <a:sym typeface="Calibri"/>
                        </a:rPr>
                        <a:t>© 2022-2024. This work is licensed under a </a:t>
                      </a:r>
                      <a:r>
                        <a:rPr lang="en-US" sz="1200" b="0" i="1" u="sng" strike="noStrike" cap="none">
                          <a:solidFill>
                            <a:schemeClr val="dk1"/>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 4.0 LEGAL CODE</a:t>
                      </a:r>
                      <a:r>
                        <a:rPr lang="en-US" sz="1200" b="0" i="1" u="none" strike="noStrike" cap="none">
                          <a:solidFill>
                            <a:schemeClr val="dk1"/>
                          </a:solidFill>
                          <a:latin typeface="Calibri"/>
                          <a:ea typeface="Calibri"/>
                          <a:cs typeface="Calibri"/>
                          <a:sym typeface="Calibri"/>
                        </a:rPr>
                        <a:t>.</a:t>
                      </a:r>
                      <a:endParaRPr/>
                    </a:p>
                    <a:p>
                      <a:pPr marL="0" marR="0" lvl="0" indent="0" algn="just" rtl="0">
                        <a:lnSpc>
                          <a:spcPct val="140000"/>
                        </a:lnSpc>
                        <a:spcBef>
                          <a:spcPts val="0"/>
                        </a:spcBef>
                        <a:spcAft>
                          <a:spcPts val="0"/>
                        </a:spcAft>
                        <a:buNone/>
                      </a:pPr>
                      <a:r>
                        <a:rPr lang="en-US" sz="1300" u="none" strike="noStrike" cap="non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strike="noStrike" cap="none"/>
                    </a:p>
                  </a:txBody>
                  <a:tcPr marL="190500" marR="190500" marT="190500" marB="190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50000">
              <a:srgbClr val="EAFFFB"/>
            </a:gs>
            <a:gs pos="100000">
              <a:srgbClr val="51D8C0"/>
            </a:gs>
          </a:gsLst>
          <a:lin ang="5400000" scaled="0"/>
        </a:gradFill>
        <a:effectLst/>
      </p:bgPr>
    </p:bg>
    <p:spTree>
      <p:nvGrpSpPr>
        <p:cNvPr id="1" name="Shape 135"/>
        <p:cNvGrpSpPr/>
        <p:nvPr/>
      </p:nvGrpSpPr>
      <p:grpSpPr>
        <a:xfrm>
          <a:off x="0" y="0"/>
          <a:ext cx="0" cy="0"/>
          <a:chOff x="0" y="0"/>
          <a:chExt cx="0" cy="0"/>
        </a:xfrm>
      </p:grpSpPr>
      <p:grpSp>
        <p:nvGrpSpPr>
          <p:cNvPr id="136" name="Google Shape;136;p3"/>
          <p:cNvGrpSpPr/>
          <p:nvPr/>
        </p:nvGrpSpPr>
        <p:grpSpPr>
          <a:xfrm>
            <a:off x="-1047171" y="2304726"/>
            <a:ext cx="17982161" cy="5730251"/>
            <a:chOff x="0" y="-9525"/>
            <a:chExt cx="5559109" cy="1771483"/>
          </a:xfrm>
        </p:grpSpPr>
        <p:sp>
          <p:nvSpPr>
            <p:cNvPr id="137" name="Google Shape;137;p3"/>
            <p:cNvSpPr/>
            <p:nvPr/>
          </p:nvSpPr>
          <p:spPr>
            <a:xfrm>
              <a:off x="0" y="0"/>
              <a:ext cx="5559109" cy="1761958"/>
            </a:xfrm>
            <a:custGeom>
              <a:avLst/>
              <a:gdLst/>
              <a:ahLst/>
              <a:cxnLst/>
              <a:rect l="l" t="t" r="r" b="b"/>
              <a:pathLst>
                <a:path w="5559109" h="1761958" extrusionOk="0">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w="114300" cap="rnd" cmpd="sng">
              <a:solidFill>
                <a:srgbClr val="39999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txBox="1"/>
            <p:nvPr/>
          </p:nvSpPr>
          <p:spPr>
            <a:xfrm>
              <a:off x="0" y="-9525"/>
              <a:ext cx="5559109" cy="1771483"/>
            </a:xfrm>
            <a:prstGeom prst="rect">
              <a:avLst/>
            </a:prstGeom>
            <a:noFill/>
            <a:ln>
              <a:noFill/>
            </a:ln>
          </p:spPr>
          <p:txBody>
            <a:bodyPr spcFirstLastPara="1" wrap="square" lIns="30525" tIns="30525" rIns="30525" bIns="30525" anchor="ctr" anchorCtr="0">
              <a:noAutofit/>
            </a:bodyPr>
            <a:lstStyle/>
            <a:p>
              <a:pPr marL="0" marR="0" lvl="0" indent="0" algn="ctr" rtl="0">
                <a:lnSpc>
                  <a:spcPct val="88833"/>
                </a:lnSpc>
                <a:spcBef>
                  <a:spcPts val="0"/>
                </a:spcBef>
                <a:spcAft>
                  <a:spcPts val="0"/>
                </a:spcAft>
                <a:buNone/>
              </a:pPr>
              <a:endParaRPr sz="1800">
                <a:solidFill>
                  <a:schemeClr val="dk1"/>
                </a:solidFill>
                <a:latin typeface="Calibri"/>
                <a:ea typeface="Calibri"/>
                <a:cs typeface="Calibri"/>
                <a:sym typeface="Calibri"/>
              </a:endParaRPr>
            </a:p>
          </p:txBody>
        </p:sp>
      </p:grpSp>
      <p:sp>
        <p:nvSpPr>
          <p:cNvPr id="139" name="Google Shape;139;p3"/>
          <p:cNvSpPr txBox="1"/>
          <p:nvPr/>
        </p:nvSpPr>
        <p:spPr>
          <a:xfrm>
            <a:off x="1284530" y="3899713"/>
            <a:ext cx="15974770" cy="1831463"/>
          </a:xfrm>
          <a:prstGeom prst="rect">
            <a:avLst/>
          </a:prstGeom>
          <a:noFill/>
          <a:ln>
            <a:noFill/>
          </a:ln>
        </p:spPr>
        <p:txBody>
          <a:bodyPr spcFirstLastPara="1" wrap="square" lIns="0" tIns="0" rIns="0" bIns="0" anchor="t" anchorCtr="0">
            <a:spAutoFit/>
          </a:bodyPr>
          <a:lstStyle/>
          <a:p>
            <a:pPr marL="0" marR="0" lvl="0" indent="0" algn="ctr" rtl="0">
              <a:lnSpc>
                <a:spcPct val="139995"/>
              </a:lnSpc>
              <a:spcBef>
                <a:spcPts val="0"/>
              </a:spcBef>
              <a:spcAft>
                <a:spcPts val="0"/>
              </a:spcAft>
              <a:buNone/>
            </a:pPr>
            <a:r>
              <a:rPr lang="en-US" sz="8501" dirty="0">
                <a:solidFill>
                  <a:srgbClr val="0F2D2E"/>
                </a:solidFill>
                <a:latin typeface="Century Gothic"/>
                <a:ea typeface="Century Gothic"/>
                <a:cs typeface="Century Gothic"/>
                <a:sym typeface="Century Gothic"/>
              </a:rPr>
              <a:t>Module 3.1</a:t>
            </a:r>
            <a:endParaRPr dirty="0"/>
          </a:p>
        </p:txBody>
      </p:sp>
      <p:sp>
        <p:nvSpPr>
          <p:cNvPr id="140" name="Google Shape;140;p3"/>
          <p:cNvSpPr txBox="1"/>
          <p:nvPr/>
        </p:nvSpPr>
        <p:spPr>
          <a:xfrm>
            <a:off x="1711756" y="5107763"/>
            <a:ext cx="15291714" cy="1292662"/>
          </a:xfrm>
          <a:prstGeom prst="rect">
            <a:avLst/>
          </a:prstGeom>
          <a:noFill/>
          <a:ln>
            <a:noFill/>
          </a:ln>
        </p:spPr>
        <p:txBody>
          <a:bodyPr spcFirstLastPara="1" wrap="square" lIns="0" tIns="0" rIns="0" bIns="0" anchor="t" anchorCtr="0">
            <a:spAutoFit/>
          </a:bodyPr>
          <a:lstStyle/>
          <a:p>
            <a:pPr marL="0" marR="0" lvl="0" indent="0" algn="ctr" rtl="0">
              <a:lnSpc>
                <a:spcPct val="140000"/>
              </a:lnSpc>
              <a:spcBef>
                <a:spcPts val="0"/>
              </a:spcBef>
              <a:spcAft>
                <a:spcPts val="0"/>
              </a:spcAft>
              <a:buNone/>
            </a:pPr>
            <a:r>
              <a:rPr lang="en-US" sz="6000" dirty="0">
                <a:solidFill>
                  <a:srgbClr val="0F2D2E"/>
                </a:solidFill>
                <a:latin typeface="Century Gothic"/>
                <a:ea typeface="Century Gothic"/>
                <a:cs typeface="Century Gothic"/>
                <a:sym typeface="Century Gothic"/>
              </a:rPr>
              <a:t>Arduino in STEM Education</a:t>
            </a:r>
            <a:endParaRPr dirty="0"/>
          </a:p>
        </p:txBody>
      </p:sp>
      <p:sp>
        <p:nvSpPr>
          <p:cNvPr id="141" name="Google Shape;141;p3"/>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42" name="Google Shape;142;p3"/>
          <p:cNvPicPr preferRelativeResize="0"/>
          <p:nvPr/>
        </p:nvPicPr>
        <p:blipFill rotWithShape="1">
          <a:blip r:embed="rId4">
            <a:alphaModFix/>
          </a:blip>
          <a:srcRect/>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5"/>
          <p:cNvSpPr txBox="1"/>
          <p:nvPr/>
        </p:nvSpPr>
        <p:spPr>
          <a:xfrm>
            <a:off x="1687783" y="3509772"/>
            <a:ext cx="15219976" cy="814325"/>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Arduino is a platform that allows students to develop 21st century skills in STEM (Science, Technology, Engineering and Mathematics) education. Students reinforce problem-solving, creativity and collaboration skills with interdisciplinary projects.</a:t>
            </a:r>
            <a:endParaRPr dirty="0"/>
          </a:p>
        </p:txBody>
      </p:sp>
      <p:sp>
        <p:nvSpPr>
          <p:cNvPr id="172" name="Google Shape;172;p5"/>
          <p:cNvSpPr txBox="1"/>
          <p:nvPr/>
        </p:nvSpPr>
        <p:spPr>
          <a:xfrm>
            <a:off x="1687782" y="1103606"/>
            <a:ext cx="14085617" cy="2471446"/>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a:p>
            <a:pPr marL="0" marR="0" lvl="0" indent="0" algn="l" rtl="0">
              <a:lnSpc>
                <a:spcPct val="110000"/>
              </a:lnSpc>
              <a:spcBef>
                <a:spcPts val="0"/>
              </a:spcBef>
              <a:spcAft>
                <a:spcPts val="0"/>
              </a:spcAft>
              <a:buNone/>
            </a:pPr>
            <a:endParaRPr lang="en-US" sz="7300" dirty="0">
              <a:solidFill>
                <a:srgbClr val="0F2D2E"/>
              </a:solidFill>
              <a:latin typeface="Century Gothic"/>
              <a:ea typeface="Century Gothic"/>
              <a:cs typeface="Century Gothic"/>
              <a:sym typeface="Century Gothic"/>
            </a:endParaRPr>
          </a:p>
        </p:txBody>
      </p:sp>
      <p:cxnSp>
        <p:nvCxnSpPr>
          <p:cNvPr id="173" name="Google Shape;173;p5"/>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p:cNvSpPr txBox="1"/>
          <p:nvPr/>
        </p:nvSpPr>
        <p:spPr>
          <a:xfrm>
            <a:off x="1711756" y="2141515"/>
            <a:ext cx="15291714" cy="926407"/>
          </a:xfrm>
          <a:prstGeom prst="rect">
            <a:avLst/>
          </a:prstGeom>
          <a:noFill/>
          <a:ln>
            <a:noFill/>
          </a:ln>
        </p:spPr>
        <p:txBody>
          <a:bodyPr spcFirstLastPara="1" wrap="square" lIns="0" tIns="0" rIns="0" bIns="0" anchor="t" anchorCtr="0">
            <a:spAutoFit/>
          </a:bodyPr>
          <a:lstStyle/>
          <a:p>
            <a:pPr marL="0" marR="0" lvl="0" indent="0" algn="l" rtl="0">
              <a:lnSpc>
                <a:spcPct val="140000"/>
              </a:lnSpc>
              <a:spcBef>
                <a:spcPts val="0"/>
              </a:spcBef>
              <a:spcAft>
                <a:spcPts val="0"/>
              </a:spcAft>
              <a:buNone/>
            </a:pPr>
            <a:r>
              <a:rPr lang="en-US" sz="4300" dirty="0">
                <a:solidFill>
                  <a:srgbClr val="0F2D2E"/>
                </a:solidFill>
                <a:latin typeface="Calibri"/>
                <a:ea typeface="Calibri"/>
                <a:cs typeface="Calibri"/>
                <a:sym typeface="Calibri"/>
              </a:rPr>
              <a:t>Arduino in STEM</a:t>
            </a:r>
            <a:endParaRPr dirty="0"/>
          </a:p>
        </p:txBody>
      </p:sp>
      <p:sp>
        <p:nvSpPr>
          <p:cNvPr id="175" name="Google Shape;175;p5"/>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p:cNvPicPr preferRelativeResize="0"/>
          <p:nvPr/>
        </p:nvPicPr>
        <p:blipFill rotWithShape="1">
          <a:blip r:embed="rId4">
            <a:alphaModFix/>
          </a:blip>
          <a:srcRect/>
          <a:stretch/>
        </p:blipFill>
        <p:spPr>
          <a:xfrm>
            <a:off x="15773400" y="-89087"/>
            <a:ext cx="2887113" cy="28871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C3FDA24D-6102-3746-38E6-7585B65DD3FC}"/>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5B67C15D-686C-2A50-9BD8-89049A15E479}"/>
              </a:ext>
            </a:extLst>
          </p:cNvPr>
          <p:cNvSpPr txBox="1"/>
          <p:nvPr/>
        </p:nvSpPr>
        <p:spPr>
          <a:xfrm>
            <a:off x="1687783" y="3509772"/>
            <a:ext cx="15219976" cy="1221488"/>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Electricity refers to physical phenomena involving the movement of charged particles. It includes current conduction in conductors, static electricity, radio waves, and lightning. Essentially, electricity arises from the flow of free electrons in a conductor, enabling devices to operate and carry energy for various applications.</a:t>
            </a:r>
            <a:endParaRPr lang="en-US" dirty="0"/>
          </a:p>
        </p:txBody>
      </p:sp>
      <p:cxnSp>
        <p:nvCxnSpPr>
          <p:cNvPr id="173" name="Google Shape;173;p5">
            <a:extLst>
              <a:ext uri="{FF2B5EF4-FFF2-40B4-BE49-F238E27FC236}">
                <a16:creationId xmlns:a16="http://schemas.microsoft.com/office/drawing/2014/main" id="{63209868-940D-53CB-DBA1-31A16193BAEB}"/>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744BE5FF-58FF-EF44-E714-91C662B39259}"/>
              </a:ext>
            </a:extLst>
          </p:cNvPr>
          <p:cNvSpPr txBox="1"/>
          <p:nvPr/>
        </p:nvSpPr>
        <p:spPr>
          <a:xfrm>
            <a:off x="1711756" y="2141515"/>
            <a:ext cx="15291714" cy="99533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4400" dirty="0">
                <a:solidFill>
                  <a:srgbClr val="0F2D2E"/>
                </a:solidFill>
                <a:latin typeface="Century Gothic"/>
                <a:ea typeface="Century Gothic"/>
                <a:cs typeface="Century Gothic"/>
                <a:sym typeface="Century Gothic"/>
              </a:rPr>
              <a:t>What is Electricity</a:t>
            </a:r>
          </a:p>
        </p:txBody>
      </p:sp>
      <p:sp>
        <p:nvSpPr>
          <p:cNvPr id="175" name="Google Shape;175;p5">
            <a:extLst>
              <a:ext uri="{FF2B5EF4-FFF2-40B4-BE49-F238E27FC236}">
                <a16:creationId xmlns:a16="http://schemas.microsoft.com/office/drawing/2014/main" id="{D2D9728D-B1A0-26B2-E5A2-4DCDAB7AA26E}"/>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ECEFC04E-CAAB-B89E-E3A2-D42EA6CA471F}"/>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B6416578-74A9-B8C3-4F09-83B1A56456DD}"/>
              </a:ext>
            </a:extLst>
          </p:cNvPr>
          <p:cNvSpPr txBox="1"/>
          <p:nvPr/>
        </p:nvSpPr>
        <p:spPr>
          <a:xfrm>
            <a:off x="1687783" y="1038326"/>
            <a:ext cx="14085617" cy="2471446"/>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a:p>
            <a:pPr marL="0" marR="0" lvl="0" indent="0" algn="l" rtl="0">
              <a:lnSpc>
                <a:spcPct val="110000"/>
              </a:lnSpc>
              <a:spcBef>
                <a:spcPts val="0"/>
              </a:spcBef>
              <a:spcAft>
                <a:spcPts val="0"/>
              </a:spcAft>
              <a:buNone/>
            </a:pPr>
            <a:endParaRPr lang="en-US" sz="7300" dirty="0">
              <a:solidFill>
                <a:srgbClr val="0F2D2E"/>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14855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19D6AC84-0763-4E18-3025-CF9F9FBF8DAA}"/>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3D56081F-DB2D-185F-F97E-F615D57FA265}"/>
              </a:ext>
            </a:extLst>
          </p:cNvPr>
          <p:cNvSpPr txBox="1"/>
          <p:nvPr/>
        </p:nvSpPr>
        <p:spPr>
          <a:xfrm>
            <a:off x="1687783" y="3509772"/>
            <a:ext cx="12613433" cy="4252639"/>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Conductors are materials, like metals, that allow the flow of electric current due to free electrons. Insulators, lacking free electrons, do not conduct electricity.</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a:p>
            <a:pPr marL="0" marR="0" lvl="0" indent="0" algn="just" rtl="0">
              <a:lnSpc>
                <a:spcPct val="147000"/>
              </a:lnSpc>
              <a:spcBef>
                <a:spcPts val="0"/>
              </a:spcBef>
              <a:spcAft>
                <a:spcPts val="0"/>
              </a:spcAft>
              <a:buNone/>
            </a:pPr>
            <a:r>
              <a:rPr lang="en-US" sz="4400" dirty="0">
                <a:solidFill>
                  <a:srgbClr val="0F2D2E"/>
                </a:solidFill>
                <a:latin typeface="Century Gothic"/>
                <a:sym typeface="Century Gothic"/>
              </a:rPr>
              <a:t>What is Electric Voltage?</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Voltage is the electric field force that drives electron movement, enabling current flow. Measured in volts (V), it represents the potential difference between two points in a circuit. Voltage sources, like batteries, create this difference, directing current. As voltage increases, current rises proportionally, following Ohm's Law. Voltage is measured with a voltmeter connected parallel to the circuit.</a:t>
            </a:r>
            <a:endParaRPr lang="en-US" dirty="0"/>
          </a:p>
        </p:txBody>
      </p:sp>
      <p:cxnSp>
        <p:nvCxnSpPr>
          <p:cNvPr id="173" name="Google Shape;173;p5">
            <a:extLst>
              <a:ext uri="{FF2B5EF4-FFF2-40B4-BE49-F238E27FC236}">
                <a16:creationId xmlns:a16="http://schemas.microsoft.com/office/drawing/2014/main" id="{60D043C5-47AB-93A5-DB66-C7AD5B2E4CC9}"/>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75E642AD-49BC-8B46-0F85-B0EEEFBE3B73}"/>
              </a:ext>
            </a:extLst>
          </p:cNvPr>
          <p:cNvSpPr txBox="1"/>
          <p:nvPr/>
        </p:nvSpPr>
        <p:spPr>
          <a:xfrm>
            <a:off x="1651914" y="2103698"/>
            <a:ext cx="15291714" cy="99533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4400" dirty="0">
                <a:solidFill>
                  <a:srgbClr val="0F2D2E"/>
                </a:solidFill>
                <a:latin typeface="Century Gothic"/>
                <a:ea typeface="Century Gothic"/>
                <a:cs typeface="Century Gothic"/>
                <a:sym typeface="Century Gothic"/>
              </a:rPr>
              <a:t>Conductor and Insulator Materials</a:t>
            </a:r>
          </a:p>
        </p:txBody>
      </p:sp>
      <p:sp>
        <p:nvSpPr>
          <p:cNvPr id="175" name="Google Shape;175;p5">
            <a:extLst>
              <a:ext uri="{FF2B5EF4-FFF2-40B4-BE49-F238E27FC236}">
                <a16:creationId xmlns:a16="http://schemas.microsoft.com/office/drawing/2014/main" id="{63BA82BB-05C3-4818-672A-9A800C82DB72}"/>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F99C6D70-64DF-ECB9-C792-00044EE54F14}"/>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14C96DD9-8803-0C19-9F09-479B18977E1A}"/>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cxnSp>
        <p:nvCxnSpPr>
          <p:cNvPr id="3" name="Google Shape;173;p5">
            <a:extLst>
              <a:ext uri="{FF2B5EF4-FFF2-40B4-BE49-F238E27FC236}">
                <a16:creationId xmlns:a16="http://schemas.microsoft.com/office/drawing/2014/main" id="{D14AF70B-7E06-E740-DD83-161D3F2F4AF1}"/>
              </a:ext>
            </a:extLst>
          </p:cNvPr>
          <p:cNvCxnSpPr/>
          <p:nvPr/>
        </p:nvCxnSpPr>
        <p:spPr>
          <a:xfrm rot="10800000">
            <a:off x="1687783" y="5707788"/>
            <a:ext cx="6160724" cy="0"/>
          </a:xfrm>
          <a:prstGeom prst="straightConnector1">
            <a:avLst/>
          </a:prstGeom>
          <a:noFill/>
          <a:ln w="76200" cap="flat" cmpd="sng">
            <a:solidFill>
              <a:srgbClr val="39999F"/>
            </a:solidFill>
            <a:prstDash val="solid"/>
            <a:round/>
            <a:headEnd type="none" w="sm" len="sm"/>
            <a:tailEnd type="none" w="sm" len="sm"/>
          </a:ln>
        </p:spPr>
      </p:cxnSp>
      <p:sp>
        <p:nvSpPr>
          <p:cNvPr id="4" name="Rectangle 2">
            <a:extLst>
              <a:ext uri="{FF2B5EF4-FFF2-40B4-BE49-F238E27FC236}">
                <a16:creationId xmlns:a16="http://schemas.microsoft.com/office/drawing/2014/main" id="{BE336C21-ED19-E9D0-BC5E-6FD9C4AA572F}"/>
              </a:ext>
            </a:extLst>
          </p:cNvPr>
          <p:cNvSpPr>
            <a:spLocks noChangeArrowheads="1"/>
          </p:cNvSpPr>
          <p:nvPr/>
        </p:nvSpPr>
        <p:spPr bwMode="auto">
          <a:xfrm>
            <a:off x="6528391" y="7872299"/>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TR"/>
          </a:p>
        </p:txBody>
      </p:sp>
      <p:pic>
        <p:nvPicPr>
          <p:cNvPr id="2049" name="Resim 7" descr="diyagram, taslak, çizgi, tasarım içeren bir resim&#10;&#10;Açıklama otomatik olarak oluşturuldu">
            <a:extLst>
              <a:ext uri="{FF2B5EF4-FFF2-40B4-BE49-F238E27FC236}">
                <a16:creationId xmlns:a16="http://schemas.microsoft.com/office/drawing/2014/main" id="{2B892AE6-9A77-A2AD-EA3C-EC459BB37DC3}"/>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13663552" y="7319905"/>
            <a:ext cx="3566405" cy="2204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4858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B636C0D9-7BB1-6F38-3154-89A5FD702D69}"/>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CF2AB125-BADD-FEB4-0806-BF031206FEE2}"/>
              </a:ext>
            </a:extLst>
          </p:cNvPr>
          <p:cNvSpPr txBox="1"/>
          <p:nvPr/>
        </p:nvSpPr>
        <p:spPr>
          <a:xfrm>
            <a:off x="1687783" y="3509772"/>
            <a:ext cx="15219976" cy="1221488"/>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Electric current is the flow of electric charges, primarily electrons, through a conductor due to a voltage difference. Measured in amperes (A), current powers electrical circuits, while voltage enables its flow. The power source must provide sufficient current for the circuit’s needs. Current is measured with an ammeter connected in series.</a:t>
            </a:r>
            <a:endParaRPr lang="en-US" dirty="0"/>
          </a:p>
        </p:txBody>
      </p:sp>
      <p:cxnSp>
        <p:nvCxnSpPr>
          <p:cNvPr id="173" name="Google Shape;173;p5">
            <a:extLst>
              <a:ext uri="{FF2B5EF4-FFF2-40B4-BE49-F238E27FC236}">
                <a16:creationId xmlns:a16="http://schemas.microsoft.com/office/drawing/2014/main" id="{D784D58A-4138-7BF4-CBBC-AA4934D8F178}"/>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EA3DF82C-77BE-8335-D755-08C20AF37F09}"/>
              </a:ext>
            </a:extLst>
          </p:cNvPr>
          <p:cNvSpPr txBox="1"/>
          <p:nvPr/>
        </p:nvSpPr>
        <p:spPr>
          <a:xfrm>
            <a:off x="1651914" y="2103698"/>
            <a:ext cx="15291714" cy="99533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4400" dirty="0">
                <a:solidFill>
                  <a:srgbClr val="0F2D2E"/>
                </a:solidFill>
                <a:latin typeface="Century Gothic"/>
                <a:ea typeface="Century Gothic"/>
                <a:cs typeface="Century Gothic"/>
                <a:sym typeface="Century Gothic"/>
              </a:rPr>
              <a:t>What is Electric Current?</a:t>
            </a:r>
          </a:p>
        </p:txBody>
      </p:sp>
      <p:sp>
        <p:nvSpPr>
          <p:cNvPr id="175" name="Google Shape;175;p5">
            <a:extLst>
              <a:ext uri="{FF2B5EF4-FFF2-40B4-BE49-F238E27FC236}">
                <a16:creationId xmlns:a16="http://schemas.microsoft.com/office/drawing/2014/main" id="{3AB8A897-D996-C1AD-D985-594A43304C65}"/>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1DB727EB-D20D-235A-8B89-1CA959E1BD20}"/>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2353BBE9-FC4A-A102-0578-E175D7600A49}"/>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sp>
        <p:nvSpPr>
          <p:cNvPr id="5" name="Rectangle 4">
            <a:extLst>
              <a:ext uri="{FF2B5EF4-FFF2-40B4-BE49-F238E27FC236}">
                <a16:creationId xmlns:a16="http://schemas.microsoft.com/office/drawing/2014/main" id="{FA97D86E-22F9-AFC3-0712-EBC83C56019B}"/>
              </a:ext>
            </a:extLst>
          </p:cNvPr>
          <p:cNvSpPr>
            <a:spLocks noChangeArrowheads="1"/>
          </p:cNvSpPr>
          <p:nvPr/>
        </p:nvSpPr>
        <p:spPr bwMode="auto">
          <a:xfrm>
            <a:off x="1365426" y="5141997"/>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TR"/>
          </a:p>
        </p:txBody>
      </p:sp>
      <p:pic>
        <p:nvPicPr>
          <p:cNvPr id="1027" name="Resim 8" descr="diyagram, taslak, çizgi, simge, sembol içeren bir resim&#10;&#10;Açıklama otomatik olarak oluşturuldu">
            <a:extLst>
              <a:ext uri="{FF2B5EF4-FFF2-40B4-BE49-F238E27FC236}">
                <a16:creationId xmlns:a16="http://schemas.microsoft.com/office/drawing/2014/main" id="{5E5EBBCB-909F-46F4-ECE4-E0936347BC07}"/>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1365426" y="5141997"/>
            <a:ext cx="3169998" cy="2581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585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BD6DCCC8-5701-543D-DDA3-29F74B34AD9A}"/>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FF312375-44C3-FB2E-621C-ADBA5C831555}"/>
              </a:ext>
            </a:extLst>
          </p:cNvPr>
          <p:cNvSpPr txBox="1"/>
          <p:nvPr/>
        </p:nvSpPr>
        <p:spPr>
          <a:xfrm>
            <a:off x="1687783" y="3509772"/>
            <a:ext cx="15219976" cy="1628651"/>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Electrical circuit; It is the name given to the system formed by connecting circuit elements such as resistors, capacitors, transistors, switches, generators, etc. together.</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p:txBody>
      </p:sp>
      <p:cxnSp>
        <p:nvCxnSpPr>
          <p:cNvPr id="173" name="Google Shape;173;p5">
            <a:extLst>
              <a:ext uri="{FF2B5EF4-FFF2-40B4-BE49-F238E27FC236}">
                <a16:creationId xmlns:a16="http://schemas.microsoft.com/office/drawing/2014/main" id="{17EC29EC-CA68-A4B9-F184-5D4473D23139}"/>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1A04CDE7-A63B-CFE4-9C79-85904760A6EF}"/>
              </a:ext>
            </a:extLst>
          </p:cNvPr>
          <p:cNvSpPr txBox="1"/>
          <p:nvPr/>
        </p:nvSpPr>
        <p:spPr>
          <a:xfrm>
            <a:off x="1651914" y="2103698"/>
            <a:ext cx="15291714" cy="99533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4400" dirty="0">
                <a:solidFill>
                  <a:srgbClr val="0F2D2E"/>
                </a:solidFill>
                <a:latin typeface="Century Gothic"/>
                <a:ea typeface="Century Gothic"/>
                <a:cs typeface="Century Gothic"/>
                <a:sym typeface="Century Gothic"/>
              </a:rPr>
              <a:t>Electrical Circuit</a:t>
            </a:r>
          </a:p>
        </p:txBody>
      </p:sp>
      <p:sp>
        <p:nvSpPr>
          <p:cNvPr id="175" name="Google Shape;175;p5">
            <a:extLst>
              <a:ext uri="{FF2B5EF4-FFF2-40B4-BE49-F238E27FC236}">
                <a16:creationId xmlns:a16="http://schemas.microsoft.com/office/drawing/2014/main" id="{6B521F5B-2F9F-3E25-4145-F8FAEDF46BDF}"/>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67ED8517-B82C-5324-3869-F61D2D52E819}"/>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F7CE694C-2AB9-3731-C2E9-8960F1B68D28}"/>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sp>
        <p:nvSpPr>
          <p:cNvPr id="5" name="Rectangle 4">
            <a:extLst>
              <a:ext uri="{FF2B5EF4-FFF2-40B4-BE49-F238E27FC236}">
                <a16:creationId xmlns:a16="http://schemas.microsoft.com/office/drawing/2014/main" id="{1FC5DB24-3B86-5167-D6C5-A6033A6923C9}"/>
              </a:ext>
            </a:extLst>
          </p:cNvPr>
          <p:cNvSpPr>
            <a:spLocks noChangeArrowheads="1"/>
          </p:cNvSpPr>
          <p:nvPr/>
        </p:nvSpPr>
        <p:spPr bwMode="auto">
          <a:xfrm>
            <a:off x="1365426" y="5141997"/>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TR"/>
          </a:p>
        </p:txBody>
      </p:sp>
      <p:pic>
        <p:nvPicPr>
          <p:cNvPr id="3" name="Resim 2" descr="metin, diyagram, çizgi, yazı tipi içeren bir resim&#10;&#10;Açıklama otomatik olarak oluşturuldu">
            <a:extLst>
              <a:ext uri="{FF2B5EF4-FFF2-40B4-BE49-F238E27FC236}">
                <a16:creationId xmlns:a16="http://schemas.microsoft.com/office/drawing/2014/main" id="{25B1D599-6C8D-7C78-D259-3C77BF27BD93}"/>
              </a:ext>
            </a:extLst>
          </p:cNvPr>
          <p:cNvPicPr>
            <a:picLocks noChangeAspect="1"/>
          </p:cNvPicPr>
          <p:nvPr/>
        </p:nvPicPr>
        <p:blipFill>
          <a:blip r:embed="rId5"/>
          <a:stretch>
            <a:fillRect/>
          </a:stretch>
        </p:blipFill>
        <p:spPr>
          <a:xfrm>
            <a:off x="3184914" y="5100820"/>
            <a:ext cx="6112857" cy="3363715"/>
          </a:xfrm>
          <a:prstGeom prst="rect">
            <a:avLst/>
          </a:prstGeom>
        </p:spPr>
      </p:pic>
    </p:spTree>
    <p:extLst>
      <p:ext uri="{BB962C8B-B14F-4D97-AF65-F5344CB8AC3E}">
        <p14:creationId xmlns:p14="http://schemas.microsoft.com/office/powerpoint/2010/main" val="1982978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a:extLst>
            <a:ext uri="{FF2B5EF4-FFF2-40B4-BE49-F238E27FC236}">
              <a16:creationId xmlns:a16="http://schemas.microsoft.com/office/drawing/2014/main" id="{AAA98930-828F-C6AD-EC75-479B5AEB66CF}"/>
            </a:ext>
          </a:extLst>
        </p:cNvPr>
        <p:cNvGrpSpPr/>
        <p:nvPr/>
      </p:nvGrpSpPr>
      <p:grpSpPr>
        <a:xfrm>
          <a:off x="0" y="0"/>
          <a:ext cx="0" cy="0"/>
          <a:chOff x="0" y="0"/>
          <a:chExt cx="0" cy="0"/>
        </a:xfrm>
      </p:grpSpPr>
      <p:sp>
        <p:nvSpPr>
          <p:cNvPr id="171" name="Google Shape;171;p5">
            <a:extLst>
              <a:ext uri="{FF2B5EF4-FFF2-40B4-BE49-F238E27FC236}">
                <a16:creationId xmlns:a16="http://schemas.microsoft.com/office/drawing/2014/main" id="{7289D4B4-F0C8-FB62-6315-42AA7DD0B0AB}"/>
              </a:ext>
            </a:extLst>
          </p:cNvPr>
          <p:cNvSpPr txBox="1"/>
          <p:nvPr/>
        </p:nvSpPr>
        <p:spPr>
          <a:xfrm>
            <a:off x="1687783" y="3509772"/>
            <a:ext cx="15219976" cy="1628651"/>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1800" dirty="0">
                <a:solidFill>
                  <a:srgbClr val="0F2D2E"/>
                </a:solidFill>
                <a:latin typeface="Century Gothic"/>
                <a:ea typeface="Century Gothic"/>
                <a:cs typeface="Century Gothic"/>
                <a:sym typeface="Century Gothic"/>
              </a:rPr>
              <a:t>Electrical circuit; It is the name given to the system formed by connecting circuit elements such as resistors, capacitors, transistors, switches, generators, etc. together.</a:t>
            </a: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a:p>
            <a:pPr marL="0" marR="0" lvl="0" indent="0" algn="just" rtl="0">
              <a:lnSpc>
                <a:spcPct val="147000"/>
              </a:lnSpc>
              <a:spcBef>
                <a:spcPts val="0"/>
              </a:spcBef>
              <a:spcAft>
                <a:spcPts val="0"/>
              </a:spcAft>
              <a:buNone/>
            </a:pPr>
            <a:endParaRPr lang="en-US" sz="1800" dirty="0">
              <a:solidFill>
                <a:srgbClr val="0F2D2E"/>
              </a:solidFill>
              <a:latin typeface="Century Gothic"/>
              <a:ea typeface="Century Gothic"/>
              <a:cs typeface="Century Gothic"/>
              <a:sym typeface="Century Gothic"/>
            </a:endParaRPr>
          </a:p>
        </p:txBody>
      </p:sp>
      <p:cxnSp>
        <p:nvCxnSpPr>
          <p:cNvPr id="173" name="Google Shape;173;p5">
            <a:extLst>
              <a:ext uri="{FF2B5EF4-FFF2-40B4-BE49-F238E27FC236}">
                <a16:creationId xmlns:a16="http://schemas.microsoft.com/office/drawing/2014/main" id="{045FC795-56FB-1678-C9A8-5BBECE14C381}"/>
              </a:ext>
            </a:extLst>
          </p:cNvPr>
          <p:cNvCxnSpPr/>
          <p:nvPr/>
        </p:nvCxnSpPr>
        <p:spPr>
          <a:xfrm rot="10800000">
            <a:off x="1687783" y="3167992"/>
            <a:ext cx="6160724" cy="0"/>
          </a:xfrm>
          <a:prstGeom prst="straightConnector1">
            <a:avLst/>
          </a:prstGeom>
          <a:noFill/>
          <a:ln w="76200" cap="flat" cmpd="sng">
            <a:solidFill>
              <a:srgbClr val="39999F"/>
            </a:solidFill>
            <a:prstDash val="solid"/>
            <a:round/>
            <a:headEnd type="none" w="sm" len="sm"/>
            <a:tailEnd type="none" w="sm" len="sm"/>
          </a:ln>
        </p:spPr>
      </p:cxnSp>
      <p:sp>
        <p:nvSpPr>
          <p:cNvPr id="174" name="Google Shape;174;p5">
            <a:extLst>
              <a:ext uri="{FF2B5EF4-FFF2-40B4-BE49-F238E27FC236}">
                <a16:creationId xmlns:a16="http://schemas.microsoft.com/office/drawing/2014/main" id="{B8C81CB5-3FFB-D097-8DEB-B90137074DE3}"/>
              </a:ext>
            </a:extLst>
          </p:cNvPr>
          <p:cNvSpPr txBox="1"/>
          <p:nvPr/>
        </p:nvSpPr>
        <p:spPr>
          <a:xfrm>
            <a:off x="1651914" y="2103698"/>
            <a:ext cx="15291714" cy="995337"/>
          </a:xfrm>
          <a:prstGeom prst="rect">
            <a:avLst/>
          </a:prstGeom>
          <a:noFill/>
          <a:ln>
            <a:noFill/>
          </a:ln>
        </p:spPr>
        <p:txBody>
          <a:bodyPr spcFirstLastPara="1" wrap="square" lIns="0" tIns="0" rIns="0" bIns="0" anchor="t" anchorCtr="0">
            <a:spAutoFit/>
          </a:bodyPr>
          <a:lstStyle/>
          <a:p>
            <a:pPr marL="0" marR="0" lvl="0" indent="0" algn="just" rtl="0">
              <a:lnSpc>
                <a:spcPct val="147000"/>
              </a:lnSpc>
              <a:spcBef>
                <a:spcPts val="0"/>
              </a:spcBef>
              <a:spcAft>
                <a:spcPts val="0"/>
              </a:spcAft>
              <a:buNone/>
            </a:pPr>
            <a:r>
              <a:rPr lang="en-US" sz="4400" dirty="0">
                <a:solidFill>
                  <a:srgbClr val="0F2D2E"/>
                </a:solidFill>
                <a:latin typeface="Century Gothic"/>
                <a:ea typeface="Century Gothic"/>
                <a:cs typeface="Century Gothic"/>
                <a:sym typeface="Century Gothic"/>
              </a:rPr>
              <a:t>Electrical Circuit</a:t>
            </a:r>
          </a:p>
        </p:txBody>
      </p:sp>
      <p:sp>
        <p:nvSpPr>
          <p:cNvPr id="175" name="Google Shape;175;p5">
            <a:extLst>
              <a:ext uri="{FF2B5EF4-FFF2-40B4-BE49-F238E27FC236}">
                <a16:creationId xmlns:a16="http://schemas.microsoft.com/office/drawing/2014/main" id="{753329C2-FE3F-74AF-B55F-9E6200DC1FDC}"/>
              </a:ext>
            </a:extLst>
          </p:cNvPr>
          <p:cNvSpPr/>
          <p:nvPr/>
        </p:nvSpPr>
        <p:spPr>
          <a:xfrm>
            <a:off x="762163" y="9082086"/>
            <a:ext cx="2381263" cy="523878"/>
          </a:xfrm>
          <a:custGeom>
            <a:avLst/>
            <a:gdLst/>
            <a:ahLst/>
            <a:cxnLst/>
            <a:rect l="l" t="t" r="r" b="b"/>
            <a:pathLst>
              <a:path w="2381263" h="523878" extrusionOk="0">
                <a:moveTo>
                  <a:pt x="0" y="0"/>
                </a:moveTo>
                <a:lnTo>
                  <a:pt x="2381263" y="0"/>
                </a:lnTo>
                <a:lnTo>
                  <a:pt x="2381263" y="523878"/>
                </a:lnTo>
                <a:lnTo>
                  <a:pt x="0" y="523878"/>
                </a:lnTo>
                <a:lnTo>
                  <a:pt x="0" y="0"/>
                </a:lnTo>
                <a:close/>
              </a:path>
            </a:pathLst>
          </a:custGeom>
          <a:blipFill rotWithShape="1">
            <a:blip r:embed="rId3">
              <a:alphaModFix/>
            </a:blip>
            <a:stretch>
              <a:fillRect/>
            </a:stretch>
          </a:blipFill>
          <a:ln>
            <a:noFill/>
          </a:ln>
        </p:spPr>
        <p:txBody>
          <a:bodyPr/>
          <a:lstStyle/>
          <a:p>
            <a:endParaRPr lang="tr-TR"/>
          </a:p>
        </p:txBody>
      </p:sp>
      <p:pic>
        <p:nvPicPr>
          <p:cNvPr id="176" name="Google Shape;176;p5">
            <a:extLst>
              <a:ext uri="{FF2B5EF4-FFF2-40B4-BE49-F238E27FC236}">
                <a16:creationId xmlns:a16="http://schemas.microsoft.com/office/drawing/2014/main" id="{9EA18730-A7D7-7718-4E56-D92ECC85BEA8}"/>
              </a:ext>
            </a:extLst>
          </p:cNvPr>
          <p:cNvPicPr preferRelativeResize="0"/>
          <p:nvPr/>
        </p:nvPicPr>
        <p:blipFill rotWithShape="1">
          <a:blip r:embed="rId4">
            <a:alphaModFix/>
          </a:blip>
          <a:srcRect/>
          <a:stretch/>
        </p:blipFill>
        <p:spPr>
          <a:xfrm>
            <a:off x="15773400" y="-89087"/>
            <a:ext cx="2887113" cy="2887113"/>
          </a:xfrm>
          <a:prstGeom prst="rect">
            <a:avLst/>
          </a:prstGeom>
          <a:noFill/>
          <a:ln>
            <a:noFill/>
          </a:ln>
        </p:spPr>
      </p:pic>
      <p:sp>
        <p:nvSpPr>
          <p:cNvPr id="2" name="Google Shape;172;p5">
            <a:extLst>
              <a:ext uri="{FF2B5EF4-FFF2-40B4-BE49-F238E27FC236}">
                <a16:creationId xmlns:a16="http://schemas.microsoft.com/office/drawing/2014/main" id="{A7C9AC81-4F07-7974-ED07-BEB0BB4BF7C7}"/>
              </a:ext>
            </a:extLst>
          </p:cNvPr>
          <p:cNvSpPr txBox="1"/>
          <p:nvPr/>
        </p:nvSpPr>
        <p:spPr>
          <a:xfrm>
            <a:off x="1687783" y="1038326"/>
            <a:ext cx="14085617" cy="1235723"/>
          </a:xfrm>
          <a:prstGeom prst="rect">
            <a:avLst/>
          </a:prstGeom>
          <a:noFill/>
          <a:ln>
            <a:noFill/>
          </a:ln>
        </p:spPr>
        <p:txBody>
          <a:bodyPr spcFirstLastPara="1" wrap="square" lIns="0" tIns="0" rIns="0" bIns="0" anchor="t" anchorCtr="0">
            <a:spAutoFit/>
          </a:bodyPr>
          <a:lstStyle/>
          <a:p>
            <a:pPr marL="0" marR="0" lvl="0" indent="0" algn="l" rtl="0">
              <a:lnSpc>
                <a:spcPct val="110000"/>
              </a:lnSpc>
              <a:spcBef>
                <a:spcPts val="0"/>
              </a:spcBef>
              <a:spcAft>
                <a:spcPts val="0"/>
              </a:spcAft>
              <a:buNone/>
            </a:pPr>
            <a:r>
              <a:rPr lang="en-US" sz="7300" dirty="0">
                <a:solidFill>
                  <a:srgbClr val="0F2D2E"/>
                </a:solidFill>
                <a:latin typeface="Century Gothic"/>
                <a:ea typeface="Century Gothic"/>
                <a:cs typeface="Century Gothic"/>
                <a:sym typeface="Century Gothic"/>
              </a:rPr>
              <a:t>Arduino in STEM Education</a:t>
            </a:r>
          </a:p>
        </p:txBody>
      </p:sp>
      <p:sp>
        <p:nvSpPr>
          <p:cNvPr id="5" name="Rectangle 4">
            <a:extLst>
              <a:ext uri="{FF2B5EF4-FFF2-40B4-BE49-F238E27FC236}">
                <a16:creationId xmlns:a16="http://schemas.microsoft.com/office/drawing/2014/main" id="{9A973A3B-4098-3851-6422-21BD3F754F14}"/>
              </a:ext>
            </a:extLst>
          </p:cNvPr>
          <p:cNvSpPr>
            <a:spLocks noChangeArrowheads="1"/>
          </p:cNvSpPr>
          <p:nvPr/>
        </p:nvSpPr>
        <p:spPr bwMode="auto">
          <a:xfrm>
            <a:off x="1365426" y="5141997"/>
            <a:ext cx="1828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TR"/>
          </a:p>
        </p:txBody>
      </p:sp>
      <p:pic>
        <p:nvPicPr>
          <p:cNvPr id="3" name="Resim 2" descr="metin, diyagram, çizgi, yazı tipi içeren bir resim&#10;&#10;Açıklama otomatik olarak oluşturuldu">
            <a:extLst>
              <a:ext uri="{FF2B5EF4-FFF2-40B4-BE49-F238E27FC236}">
                <a16:creationId xmlns:a16="http://schemas.microsoft.com/office/drawing/2014/main" id="{C0DCE5DB-8C96-892A-9442-B8D5C19DF3CF}"/>
              </a:ext>
            </a:extLst>
          </p:cNvPr>
          <p:cNvPicPr>
            <a:picLocks noChangeAspect="1"/>
          </p:cNvPicPr>
          <p:nvPr/>
        </p:nvPicPr>
        <p:blipFill>
          <a:blip r:embed="rId5"/>
          <a:stretch>
            <a:fillRect/>
          </a:stretch>
        </p:blipFill>
        <p:spPr>
          <a:xfrm>
            <a:off x="3184914" y="5100820"/>
            <a:ext cx="6112857" cy="3363715"/>
          </a:xfrm>
          <a:prstGeom prst="rect">
            <a:avLst/>
          </a:prstGeom>
        </p:spPr>
      </p:pic>
    </p:spTree>
    <p:extLst>
      <p:ext uri="{BB962C8B-B14F-4D97-AF65-F5344CB8AC3E}">
        <p14:creationId xmlns:p14="http://schemas.microsoft.com/office/powerpoint/2010/main" val="3786426311"/>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1010</Words>
  <Application>Microsoft Macintosh PowerPoint</Application>
  <PresentationFormat>Özel</PresentationFormat>
  <Paragraphs>115</Paragraphs>
  <Slides>20</Slides>
  <Notes>20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20</vt:i4>
      </vt:variant>
    </vt:vector>
  </HeadingPairs>
  <TitlesOfParts>
    <vt:vector size="24" baseType="lpstr">
      <vt:lpstr>Arial</vt:lpstr>
      <vt:lpstr>Century Gothic</vt:lpstr>
      <vt:lpstr>Calibri</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Utilizador</dc:creator>
  <cp:lastModifiedBy>Ali Gokdemir</cp:lastModifiedBy>
  <cp:revision>2</cp:revision>
  <dcterms:created xsi:type="dcterms:W3CDTF">2006-08-16T00:00:00Z</dcterms:created>
  <dcterms:modified xsi:type="dcterms:W3CDTF">2025-01-13T20:36:47Z</dcterms:modified>
</cp:coreProperties>
</file>